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7" r:id="rId2"/>
    <p:sldMasterId id="2147483701" r:id="rId3"/>
    <p:sldMasterId id="2147483680" r:id="rId4"/>
    <p:sldMasterId id="2147483696" r:id="rId5"/>
  </p:sldMasterIdLst>
  <p:notesMasterIdLst>
    <p:notesMasterId r:id="rId30"/>
  </p:notesMasterIdLst>
  <p:sldIdLst>
    <p:sldId id="323" r:id="rId6"/>
    <p:sldId id="327" r:id="rId7"/>
    <p:sldId id="298" r:id="rId8"/>
    <p:sldId id="318" r:id="rId9"/>
    <p:sldId id="328" r:id="rId10"/>
    <p:sldId id="324" r:id="rId11"/>
    <p:sldId id="319" r:id="rId12"/>
    <p:sldId id="340" r:id="rId13"/>
    <p:sldId id="349" r:id="rId14"/>
    <p:sldId id="339" r:id="rId15"/>
    <p:sldId id="350" r:id="rId16"/>
    <p:sldId id="317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29" r:id="rId25"/>
    <p:sldId id="296" r:id="rId26"/>
    <p:sldId id="303" r:id="rId27"/>
    <p:sldId id="326" r:id="rId28"/>
    <p:sldId id="3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C33C8B7-A2C1-46D7-890A-FDD7E812FC94}">
          <p14:sldIdLst>
            <p14:sldId id="323"/>
            <p14:sldId id="327"/>
            <p14:sldId id="298"/>
            <p14:sldId id="318"/>
            <p14:sldId id="328"/>
          </p14:sldIdLst>
        </p14:section>
        <p14:section name="Part 1" id="{5EDCC469-4908-4F6B-908D-001BEDA58EF0}">
          <p14:sldIdLst>
            <p14:sldId id="324"/>
            <p14:sldId id="319"/>
            <p14:sldId id="340"/>
            <p14:sldId id="349"/>
            <p14:sldId id="339"/>
            <p14:sldId id="350"/>
            <p14:sldId id="317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Part 2" id="{8C4F261F-C50C-4C43-9693-8F4933E2281D}">
          <p14:sldIdLst>
            <p14:sldId id="329"/>
          </p14:sldIdLst>
        </p14:section>
        <p14:section name="Conclusion" id="{CACD7C25-7CFB-40BC-9F58-4BE24D217B16}">
          <p14:sldIdLst>
            <p14:sldId id="296"/>
            <p14:sldId id="303"/>
            <p14:sldId id="326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D8EF"/>
    <a:srgbClr val="0072C5"/>
    <a:srgbClr val="7FBA00"/>
    <a:srgbClr val="FFB700"/>
    <a:srgbClr val="F25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 autoAdjust="0"/>
    <p:restoredTop sz="85532" autoAdjust="0"/>
  </p:normalViewPr>
  <p:slideViewPr>
    <p:cSldViewPr snapToGrid="0">
      <p:cViewPr varScale="1">
        <p:scale>
          <a:sx n="99" d="100"/>
          <a:sy n="99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68"/>
    </p:cViewPr>
  </p:sorterViewPr>
  <p:notesViewPr>
    <p:cSldViewPr snapToGrid="0">
      <p:cViewPr varScale="1">
        <p:scale>
          <a:sx n="70" d="100"/>
          <a:sy n="70" d="100"/>
        </p:scale>
        <p:origin x="3048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9A58E-189E-4CF3-9581-6AD2B3A34AB6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F967E-F5CD-48DF-8FD1-313400D6C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0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31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9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5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027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1F138-8063-41B3-B28C-74470FD3BC2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5645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1F138-8063-41B3-B28C-74470FD3BC2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78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0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1F138-8063-41B3-B28C-74470FD3BC21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575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1F138-8063-41B3-B28C-74470FD3BC21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544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fr-FR" noProof="0" smtClean="0"/>
              <a:t>05/12/2016</a:t>
            </a:fld>
            <a:endParaRPr lang="fr-F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fr-FR" noProof="0" smtClean="0"/>
              <a:t>‹#›</a:t>
            </a:fld>
            <a:endParaRPr lang="fr-FR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7143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Titre de la Session &gt;&gt;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280111"/>
            <a:ext cx="4115486" cy="6266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1"/>
              <a:t>&lt;&lt; Name &gt;&gt;</a:t>
            </a:r>
          </a:p>
          <a:p>
            <a:pPr lvl="0"/>
            <a:r>
              <a:rPr lang="fr-FR" noProof="1"/>
              <a:t>        </a:t>
            </a:r>
            <a:r>
              <a:rPr lang="fr-FR" dirty="0">
                <a:solidFill>
                  <a:schemeClr val="bg1"/>
                </a:solidFill>
              </a:rPr>
              <a:t> 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58176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fr-FR" noProof="0" smtClean="0"/>
              <a:t>05/12/2016</a:t>
            </a:fld>
            <a:endParaRPr lang="fr-F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fr-FR" noProof="0" smtClean="0"/>
              <a:t>‹#›</a:t>
            </a:fld>
            <a:endParaRPr lang="fr-FR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7143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noProof="0" dirty="0">
                <a:solidFill>
                  <a:schemeClr val="bg1"/>
                </a:solidFill>
              </a:rPr>
              <a:t>&lt;&lt; Title &gt;&gt;</a:t>
            </a:r>
            <a:endParaRPr lang="en-US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280111"/>
            <a:ext cx="4115486" cy="6266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1"/>
              <a:t>&lt;&lt; Name &gt;&gt;</a:t>
            </a:r>
          </a:p>
          <a:p>
            <a:pPr lvl="0"/>
            <a:r>
              <a:rPr lang="fr-FR" noProof="1"/>
              <a:t>        </a:t>
            </a:r>
            <a:r>
              <a:rPr lang="fr-FR" dirty="0">
                <a:solidFill>
                  <a:schemeClr val="bg1"/>
                </a:solidFill>
              </a:rPr>
              <a:t> 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85999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Thanks to our</a:t>
            </a:r>
            <a:r>
              <a:rPr lang="en-US" sz="5400" baseline="0" noProof="0" dirty="0">
                <a:solidFill>
                  <a:schemeClr val="bg1"/>
                </a:solidFill>
                <a:latin typeface="+mn-lt"/>
              </a:rPr>
              <a:t> sponsors</a:t>
            </a:r>
            <a:r>
              <a:rPr lang="fr-BE" sz="5400" dirty="0">
                <a:solidFill>
                  <a:schemeClr val="bg1"/>
                </a:solidFill>
                <a:latin typeface="+mn-lt"/>
              </a:rPr>
              <a:t>!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4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922" y="4425488"/>
            <a:ext cx="5852156" cy="11715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9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705" y="4670854"/>
            <a:ext cx="7252590" cy="9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551" y="4923365"/>
            <a:ext cx="7902898" cy="7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2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D4D5A-EFD7-4D08-9D2B-ED9455FA6B6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D08-4323-47A8-A6F3-08309110D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0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2871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4052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0520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048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Thanks</a:t>
            </a:r>
            <a:r>
              <a:rPr lang="en-US" sz="5400" baseline="0" noProof="0" dirty="0">
                <a:solidFill>
                  <a:schemeClr val="bg1"/>
                </a:solidFill>
                <a:latin typeface="+mn-lt"/>
              </a:rPr>
              <a:t> to our sponsors!</a:t>
            </a:r>
            <a:r>
              <a:rPr lang="en-US" sz="5400" noProof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E32C-0440-43F7-88CB-6D54BCF8133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FCB4-B33A-4BD4-8886-DCDAB830DA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7143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Part </a:t>
            </a:r>
            <a:r>
              <a:rPr lang="fr-FR" sz="2800" dirty="0" err="1">
                <a:solidFill>
                  <a:schemeClr val="bg1"/>
                </a:solidFill>
              </a:rPr>
              <a:t>Title</a:t>
            </a:r>
            <a:r>
              <a:rPr lang="fr-FR" sz="2800" dirty="0">
                <a:solidFill>
                  <a:schemeClr val="bg1"/>
                </a:solidFill>
              </a:rPr>
              <a:t> &gt;&gt;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280111"/>
            <a:ext cx="4115486" cy="6266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1"/>
              <a:t>&lt;&lt; Name &gt;&gt;</a:t>
            </a:r>
          </a:p>
          <a:p>
            <a:pPr lvl="0"/>
            <a:r>
              <a:rPr lang="fr-FR" noProof="1"/>
              <a:t>        </a:t>
            </a:r>
            <a:r>
              <a:rPr lang="fr-FR" dirty="0">
                <a:solidFill>
                  <a:schemeClr val="bg1"/>
                </a:solidFill>
              </a:rPr>
              <a:t> 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937212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7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er 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  <p:sp>
        <p:nvSpPr>
          <p:cNvPr id="5" name="Espace réservé de l'élément multimédia 4"/>
          <p:cNvSpPr>
            <a:spLocks noGrp="1" noChangeAspect="1"/>
          </p:cNvSpPr>
          <p:nvPr>
            <p:ph type="media" sz="quarter" idx="10"/>
          </p:nvPr>
        </p:nvSpPr>
        <p:spPr>
          <a:xfrm>
            <a:off x="946151" y="551137"/>
            <a:ext cx="10215493" cy="5746023"/>
          </a:xfrm>
        </p:spPr>
        <p:txBody>
          <a:bodyPr/>
          <a:lstStyle/>
          <a:p>
            <a:r>
              <a:rPr lang="en-US"/>
              <a:t>Click icon to add media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2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922" y="4425488"/>
            <a:ext cx="5852156" cy="11715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705" y="4670854"/>
            <a:ext cx="7252590" cy="9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551" y="4923365"/>
            <a:ext cx="7902898" cy="7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D4D5A-EFD7-4D08-9D2B-ED9455FA6B6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D08-4323-47A8-A6F3-08309110D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2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E32C-0440-43F7-88CB-6D54BCF8133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FCB4-B33A-4BD4-8886-DCDAB830DA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7143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Part </a:t>
            </a:r>
            <a:r>
              <a:rPr lang="fr-FR" sz="2800" dirty="0" err="1">
                <a:solidFill>
                  <a:schemeClr val="bg1"/>
                </a:solidFill>
              </a:rPr>
              <a:t>title</a:t>
            </a:r>
            <a:r>
              <a:rPr lang="fr-FR" sz="2800" dirty="0">
                <a:solidFill>
                  <a:schemeClr val="bg1"/>
                </a:solidFill>
              </a:rPr>
              <a:t> &gt;&gt;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280111"/>
            <a:ext cx="4115486" cy="6266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1"/>
              <a:t>&lt;&lt; Name &gt;&gt;</a:t>
            </a:r>
          </a:p>
          <a:p>
            <a:pPr lvl="0"/>
            <a:r>
              <a:rPr lang="fr-FR" noProof="1"/>
              <a:t>        </a:t>
            </a:r>
            <a:r>
              <a:rPr lang="fr-FR" dirty="0">
                <a:solidFill>
                  <a:schemeClr val="bg1"/>
                </a:solidFill>
              </a:rPr>
              <a:t> 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87297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E32C-0440-43F7-88CB-6D54BCF8133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FCB4-B33A-4BD4-8886-DCDAB830DA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7143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Part </a:t>
            </a:r>
            <a:r>
              <a:rPr lang="fr-FR" sz="2800" dirty="0" err="1">
                <a:solidFill>
                  <a:schemeClr val="bg1"/>
                </a:solidFill>
              </a:rPr>
              <a:t>Title</a:t>
            </a:r>
            <a:r>
              <a:rPr lang="fr-FR" sz="2800" dirty="0">
                <a:solidFill>
                  <a:schemeClr val="bg1"/>
                </a:solidFill>
              </a:rPr>
              <a:t> &gt;&gt;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280111"/>
            <a:ext cx="4115486" cy="6266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1"/>
              <a:t>&lt;&lt; Name &gt;&gt;</a:t>
            </a:r>
          </a:p>
          <a:p>
            <a:pPr lvl="0"/>
            <a:r>
              <a:rPr lang="fr-FR" noProof="1"/>
              <a:t>        </a:t>
            </a:r>
            <a:r>
              <a:rPr lang="fr-FR" dirty="0">
                <a:solidFill>
                  <a:schemeClr val="bg1"/>
                </a:solidFill>
              </a:rPr>
              <a:t> 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879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er 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  <p:sp>
        <p:nvSpPr>
          <p:cNvPr id="5" name="Espace réservé de l'élément multimédia 4"/>
          <p:cNvSpPr>
            <a:spLocks noGrp="1" noChangeAspect="1"/>
          </p:cNvSpPr>
          <p:nvPr>
            <p:ph type="media" sz="quarter" idx="10"/>
          </p:nvPr>
        </p:nvSpPr>
        <p:spPr>
          <a:xfrm>
            <a:off x="946151" y="551137"/>
            <a:ext cx="10215493" cy="5746023"/>
          </a:xfrm>
        </p:spPr>
        <p:txBody>
          <a:bodyPr/>
          <a:lstStyle/>
          <a:p>
            <a:r>
              <a:rPr lang="en-US"/>
              <a:t>Click icon to add media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5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eg"/><Relationship Id="rId4" Type="http://schemas.openxmlformats.org/officeDocument/2006/relationships/image" Target="../media/image8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Edit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806D-32F2-4101-81C7-805AA17F071B}" type="datetimeFigureOut">
              <a:rPr lang="fr-FR" noProof="0" smtClean="0"/>
              <a:t>05/12/2016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AE0F-4F8C-4E63-B5C1-3ACD7FE2C1CE}" type="slidenum">
              <a:rPr lang="fr-FR" noProof="0" smtClean="0"/>
              <a:t>‹#›</a:t>
            </a:fld>
            <a:endParaRPr lang="fr-FR" noProof="0" dirty="0"/>
          </a:p>
        </p:txBody>
      </p:sp>
      <p:sp>
        <p:nvSpPr>
          <p:cNvPr id="8" name="Title 10"/>
          <p:cNvSpPr txBox="1">
            <a:spLocks/>
          </p:cNvSpPr>
          <p:nvPr userDrawn="1"/>
        </p:nvSpPr>
        <p:spPr>
          <a:xfrm>
            <a:off x="9811264" y="0"/>
            <a:ext cx="2380735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noProof="0" dirty="0">
                <a:solidFill>
                  <a:schemeClr val="bg1"/>
                </a:solidFill>
                <a:latin typeface="+mn-lt"/>
              </a:rPr>
              <a:t>aOS Brussels</a:t>
            </a:r>
            <a:br>
              <a:rPr lang="en-US" sz="2000" b="0" noProof="0" dirty="0">
                <a:solidFill>
                  <a:schemeClr val="bg1"/>
                </a:solidFill>
                <a:latin typeface="+mn-lt"/>
              </a:rPr>
            </a:br>
            <a:r>
              <a:rPr lang="en-US" sz="2000" b="0" noProof="0" dirty="0">
                <a:solidFill>
                  <a:schemeClr val="bg1"/>
                </a:solidFill>
                <a:latin typeface="+mn-lt"/>
              </a:rPr>
              <a:t>December 5</a:t>
            </a:r>
            <a:r>
              <a:rPr lang="en-US" sz="2100" b="0" baseline="30000" noProof="0" dirty="0">
                <a:solidFill>
                  <a:schemeClr val="bg1"/>
                </a:solidFill>
                <a:latin typeface="+mn-lt"/>
              </a:rPr>
              <a:t>t</a:t>
            </a:r>
            <a:r>
              <a:rPr lang="en-US" sz="2000" b="0" baseline="30000" noProof="0" dirty="0">
                <a:solidFill>
                  <a:schemeClr val="bg1"/>
                </a:solidFill>
                <a:latin typeface="+mn-lt"/>
              </a:rPr>
              <a:t>h</a:t>
            </a:r>
            <a:r>
              <a:rPr lang="en-US" sz="2000" b="0" noProof="0" dirty="0">
                <a:solidFill>
                  <a:schemeClr val="bg1"/>
                </a:solidFill>
                <a:latin typeface="+mn-lt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37185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678" r:id="rId3"/>
    <p:sldLayoutId id="2147483676" r:id="rId4"/>
    <p:sldLayoutId id="2147483675" r:id="rId5"/>
    <p:sldLayoutId id="214748367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725"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E32C-0440-43F7-88CB-6D54BCF8133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FCB4-B33A-4BD4-8886-DCDAB830DA1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15" name="Title 10"/>
          <p:cNvSpPr txBox="1">
            <a:spLocks/>
          </p:cNvSpPr>
          <p:nvPr userDrawn="1"/>
        </p:nvSpPr>
        <p:spPr>
          <a:xfrm>
            <a:off x="9811264" y="0"/>
            <a:ext cx="2380735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Brussels</a:t>
            </a:r>
            <a:b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5</a:t>
            </a:r>
            <a:r>
              <a:rPr lang="en-US" sz="21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0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70075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100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E32C-0440-43F7-88CB-6D54BCF8133B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FCB4-B33A-4BD4-8886-DCDAB830DA1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15" name="Title 10"/>
          <p:cNvSpPr txBox="1">
            <a:spLocks/>
          </p:cNvSpPr>
          <p:nvPr userDrawn="1"/>
        </p:nvSpPr>
        <p:spPr>
          <a:xfrm>
            <a:off x="9811264" y="0"/>
            <a:ext cx="2380735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Brussels</a:t>
            </a:r>
            <a:b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5</a:t>
            </a:r>
            <a:r>
              <a:rPr lang="en-US" sz="21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0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9998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Edit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806D-32F2-4101-81C7-805AA17F071B}" type="datetimeFigureOut">
              <a:rPr lang="fr-FR" noProof="0" smtClean="0"/>
              <a:t>05/12/2016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AE0F-4F8C-4E63-B5C1-3ACD7FE2C1CE}" type="slidenum">
              <a:rPr lang="fr-FR" noProof="0" smtClean="0"/>
              <a:t>‹#›</a:t>
            </a:fld>
            <a:endParaRPr lang="fr-FR" noProof="0" dirty="0"/>
          </a:p>
        </p:txBody>
      </p:sp>
      <p:sp>
        <p:nvSpPr>
          <p:cNvPr id="8" name="Title 10"/>
          <p:cNvSpPr txBox="1">
            <a:spLocks/>
          </p:cNvSpPr>
          <p:nvPr userDrawn="1"/>
        </p:nvSpPr>
        <p:spPr>
          <a:xfrm>
            <a:off x="9811264" y="0"/>
            <a:ext cx="2380735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Brussels</a:t>
            </a:r>
            <a:b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5</a:t>
            </a:r>
            <a:r>
              <a:rPr lang="en-US" sz="21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0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71342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 txBox="1">
            <a:spLocks/>
          </p:cNvSpPr>
          <p:nvPr userDrawn="1"/>
        </p:nvSpPr>
        <p:spPr>
          <a:xfrm>
            <a:off x="838200" y="6356350"/>
            <a:ext cx="2160373" cy="365125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Brussels</a:t>
            </a:r>
            <a:r>
              <a:rPr lang="en-US" sz="1100" b="0" kern="1200" baseline="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5</a:t>
            </a:r>
            <a:r>
              <a:rPr lang="en-US" sz="12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11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2016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65D18-4F8B-4C70-BFDD-9FD806C401E9}" type="slidenum">
              <a:rPr lang="fr-FR" noProof="0" smtClean="0"/>
              <a:t>‹#›</a:t>
            </a:fld>
            <a:endParaRPr lang="fr-FR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973" y="365125"/>
            <a:ext cx="1344827" cy="13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3" r:id="rId5"/>
    <p:sldLayoutId id="2147483704" r:id="rId6"/>
    <p:sldLayoutId id="214748370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virtualization/windowscontainers/management/hyperv_container?f=255&amp;MSPPError=-2147217396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virtualization/windowscontainers/docker/configure_docker_daemon?f=255&amp;MSPPError=-214721739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hyperlink" Target="https://hub.docker.com/u/microsof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ofttouch.fr/default/b/florent/" TargetMode="External"/><Relationship Id="rId2" Type="http://schemas.openxmlformats.org/officeDocument/2006/relationships/hyperlink" Target="https://github.com/Flodu31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hyperlink" Target="http://scug.be/flor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virtualization/windowscontainers/management/hyperv_container?f=255&amp;MSPPError=-2147217396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" b="3037"/>
          <a:stretch/>
        </p:blipFill>
        <p:spPr>
          <a:xfrm>
            <a:off x="-1" y="0"/>
            <a:ext cx="1223007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282" y="177280"/>
            <a:ext cx="31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grpSp>
        <p:nvGrpSpPr>
          <p:cNvPr id="38" name="Groupe 37"/>
          <p:cNvGrpSpPr/>
          <p:nvPr/>
        </p:nvGrpSpPr>
        <p:grpSpPr>
          <a:xfrm>
            <a:off x="570988" y="4183905"/>
            <a:ext cx="11050024" cy="1376676"/>
            <a:chOff x="649901" y="3202893"/>
            <a:chExt cx="11050024" cy="13766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49" y="3202893"/>
              <a:ext cx="1376676" cy="1376676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grpSp>
          <p:nvGrpSpPr>
            <p:cNvPr id="7" name="Group 1023"/>
            <p:cNvGrpSpPr/>
            <p:nvPr/>
          </p:nvGrpSpPr>
          <p:grpSpPr>
            <a:xfrm>
              <a:off x="649901" y="3202893"/>
              <a:ext cx="9663049" cy="1373881"/>
              <a:chOff x="684286" y="3247070"/>
              <a:chExt cx="9663049" cy="1373881"/>
            </a:xfrm>
          </p:grpSpPr>
          <p:grpSp>
            <p:nvGrpSpPr>
              <p:cNvPr id="8" name="Group 2"/>
              <p:cNvGrpSpPr/>
              <p:nvPr/>
            </p:nvGrpSpPr>
            <p:grpSpPr>
              <a:xfrm>
                <a:off x="4828711" y="3247430"/>
                <a:ext cx="1371600" cy="1371600"/>
                <a:chOff x="832144" y="1909288"/>
                <a:chExt cx="1371600" cy="1371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832144" y="1909288"/>
                  <a:ext cx="1371600" cy="1371600"/>
                </a:xfrm>
                <a:prstGeom prst="rect">
                  <a:avLst/>
                </a:prstGeom>
                <a:solidFill>
                  <a:srgbClr val="F25022"/>
                </a:solidFill>
                <a:ln>
                  <a:solidFill>
                    <a:srgbClr val="F250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Picture 26"/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781"/>
                <a:stretch/>
              </p:blipFill>
              <p:spPr>
                <a:xfrm>
                  <a:off x="1151129" y="2165185"/>
                  <a:ext cx="745742" cy="85980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066709" y="3247916"/>
                <a:ext cx="1371600" cy="1371600"/>
                <a:chOff x="2220623" y="3292741"/>
                <a:chExt cx="1371600" cy="13716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2220623" y="3292741"/>
                  <a:ext cx="1371600" cy="1371600"/>
                </a:xfrm>
                <a:prstGeom prst="rect">
                  <a:avLst/>
                </a:prstGeom>
                <a:solidFill>
                  <a:srgbClr val="FFB900"/>
                </a:solidFill>
                <a:ln>
                  <a:solidFill>
                    <a:srgbClr val="FFB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347509" y="3627032"/>
                  <a:ext cx="110995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aOS</a:t>
                  </a:r>
                  <a:endParaRPr lang="fr-FR" sz="4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" name="Group 8"/>
              <p:cNvGrpSpPr/>
              <p:nvPr/>
            </p:nvGrpSpPr>
            <p:grpSpPr>
              <a:xfrm>
                <a:off x="684286" y="3247371"/>
                <a:ext cx="1371600" cy="1371600"/>
                <a:chOff x="838200" y="3292196"/>
                <a:chExt cx="1371600" cy="13716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838200" y="3292196"/>
                  <a:ext cx="1371600" cy="1371600"/>
                </a:xfrm>
                <a:prstGeom prst="rect">
                  <a:avLst/>
                </a:prstGeom>
                <a:solidFill>
                  <a:srgbClr val="7FBA00"/>
                </a:solidFill>
                <a:ln>
                  <a:solidFill>
                    <a:srgbClr val="7FB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8" name="Image 35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</a:blip>
                <a:stretch>
                  <a:fillRect/>
                </a:stretch>
              </p:blipFill>
              <p:spPr>
                <a:xfrm>
                  <a:off x="945515" y="3631377"/>
                  <a:ext cx="742522" cy="773918"/>
                </a:xfrm>
                <a:prstGeom prst="rect">
                  <a:avLst/>
                </a:prstGeom>
              </p:spPr>
            </p:pic>
            <p:grpSp>
              <p:nvGrpSpPr>
                <p:cNvPr id="29" name="Group 28"/>
                <p:cNvGrpSpPr>
                  <a:grpSpLocks noChangeAspect="1"/>
                </p:cNvGrpSpPr>
                <p:nvPr/>
              </p:nvGrpSpPr>
              <p:grpSpPr bwMode="black">
                <a:xfrm>
                  <a:off x="1552697" y="3524209"/>
                  <a:ext cx="547232" cy="413547"/>
                  <a:chOff x="5152725" y="4450437"/>
                  <a:chExt cx="311284" cy="235362"/>
                </a:xfrm>
              </p:grpSpPr>
              <p:sp>
                <p:nvSpPr>
                  <p:cNvPr id="30" name="Freeform 168"/>
                  <p:cNvSpPr>
                    <a:spLocks noEditPoints="1"/>
                  </p:cNvSpPr>
                  <p:nvPr/>
                </p:nvSpPr>
                <p:spPr bwMode="black">
                  <a:xfrm>
                    <a:off x="5152725" y="4450437"/>
                    <a:ext cx="212585" cy="199299"/>
                  </a:xfrm>
                  <a:custGeom>
                    <a:avLst/>
                    <a:gdLst/>
                    <a:ahLst/>
                    <a:cxnLst>
                      <a:cxn ang="0">
                        <a:pos x="215" y="24"/>
                      </a:cxn>
                      <a:cxn ang="0">
                        <a:pos x="127" y="0"/>
                      </a:cxn>
                      <a:cxn ang="0">
                        <a:pos x="39" y="24"/>
                      </a:cxn>
                      <a:cxn ang="0">
                        <a:pos x="0" y="89"/>
                      </a:cxn>
                      <a:cxn ang="0">
                        <a:pos x="42" y="155"/>
                      </a:cxn>
                      <a:cxn ang="0">
                        <a:pos x="34" y="197"/>
                      </a:cxn>
                      <a:cxn ang="0">
                        <a:pos x="27" y="231"/>
                      </a:cxn>
                      <a:cxn ang="0">
                        <a:pos x="25" y="240"/>
                      </a:cxn>
                      <a:cxn ang="0">
                        <a:pos x="31" y="233"/>
                      </a:cxn>
                      <a:cxn ang="0">
                        <a:pos x="55" y="207"/>
                      </a:cxn>
                      <a:cxn ang="0">
                        <a:pos x="87" y="173"/>
                      </a:cxn>
                      <a:cxn ang="0">
                        <a:pos x="127" y="178"/>
                      </a:cxn>
                      <a:cxn ang="0">
                        <a:pos x="215" y="153"/>
                      </a:cxn>
                      <a:cxn ang="0">
                        <a:pos x="255" y="89"/>
                      </a:cxn>
                      <a:cxn ang="0">
                        <a:pos x="215" y="24"/>
                      </a:cxn>
                      <a:cxn ang="0">
                        <a:pos x="59" y="149"/>
                      </a:cxn>
                      <a:cxn ang="0">
                        <a:pos x="59" y="147"/>
                      </a:cxn>
                      <a:cxn ang="0">
                        <a:pos x="57" y="147"/>
                      </a:cxn>
                      <a:cxn ang="0">
                        <a:pos x="15" y="89"/>
                      </a:cxn>
                      <a:cxn ang="0">
                        <a:pos x="127" y="15"/>
                      </a:cxn>
                      <a:cxn ang="0">
                        <a:pos x="240" y="89"/>
                      </a:cxn>
                      <a:cxn ang="0">
                        <a:pos x="127" y="163"/>
                      </a:cxn>
                      <a:cxn ang="0">
                        <a:pos x="83" y="157"/>
                      </a:cxn>
                      <a:cxn ang="0">
                        <a:pos x="82" y="156"/>
                      </a:cxn>
                      <a:cxn ang="0">
                        <a:pos x="81" y="158"/>
                      </a:cxn>
                      <a:cxn ang="0">
                        <a:pos x="50" y="191"/>
                      </a:cxn>
                      <a:cxn ang="0">
                        <a:pos x="59" y="149"/>
                      </a:cxn>
                    </a:cxnLst>
                    <a:rect l="0" t="0" r="r" b="b"/>
                    <a:pathLst>
                      <a:path w="255" h="240">
                        <a:moveTo>
                          <a:pt x="215" y="24"/>
                        </a:moveTo>
                        <a:cubicBezTo>
                          <a:pt x="192" y="8"/>
                          <a:pt x="160" y="0"/>
                          <a:pt x="127" y="0"/>
                        </a:cubicBezTo>
                        <a:cubicBezTo>
                          <a:pt x="94" y="0"/>
                          <a:pt x="63" y="8"/>
                          <a:pt x="39" y="24"/>
                        </a:cubicBezTo>
                        <a:cubicBezTo>
                          <a:pt x="14" y="41"/>
                          <a:pt x="0" y="64"/>
                          <a:pt x="0" y="89"/>
                        </a:cubicBezTo>
                        <a:cubicBezTo>
                          <a:pt x="0" y="114"/>
                          <a:pt x="15" y="138"/>
                          <a:pt x="42" y="155"/>
                        </a:cubicBezTo>
                        <a:cubicBezTo>
                          <a:pt x="34" y="197"/>
                          <a:pt x="34" y="197"/>
                          <a:pt x="34" y="197"/>
                        </a:cubicBezTo>
                        <a:cubicBezTo>
                          <a:pt x="27" y="231"/>
                          <a:pt x="27" y="231"/>
                          <a:pt x="27" y="231"/>
                        </a:cubicBezTo>
                        <a:cubicBezTo>
                          <a:pt x="25" y="240"/>
                          <a:pt x="25" y="240"/>
                          <a:pt x="25" y="240"/>
                        </a:cubicBezTo>
                        <a:cubicBezTo>
                          <a:pt x="31" y="233"/>
                          <a:pt x="31" y="233"/>
                          <a:pt x="31" y="233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87" y="173"/>
                          <a:pt x="87" y="173"/>
                          <a:pt x="87" y="173"/>
                        </a:cubicBezTo>
                        <a:cubicBezTo>
                          <a:pt x="100" y="176"/>
                          <a:pt x="113" y="178"/>
                          <a:pt x="127" y="178"/>
                        </a:cubicBezTo>
                        <a:cubicBezTo>
                          <a:pt x="160" y="178"/>
                          <a:pt x="192" y="169"/>
                          <a:pt x="215" y="153"/>
                        </a:cubicBezTo>
                        <a:cubicBezTo>
                          <a:pt x="241" y="136"/>
                          <a:pt x="255" y="113"/>
                          <a:pt x="255" y="89"/>
                        </a:cubicBezTo>
                        <a:cubicBezTo>
                          <a:pt x="255" y="64"/>
                          <a:pt x="241" y="41"/>
                          <a:pt x="215" y="24"/>
                        </a:cubicBezTo>
                        <a:close/>
                        <a:moveTo>
                          <a:pt x="59" y="149"/>
                        </a:moveTo>
                        <a:cubicBezTo>
                          <a:pt x="59" y="147"/>
                          <a:pt x="59" y="147"/>
                          <a:pt x="59" y="147"/>
                        </a:cubicBezTo>
                        <a:cubicBezTo>
                          <a:pt x="57" y="147"/>
                          <a:pt x="57" y="147"/>
                          <a:pt x="57" y="147"/>
                        </a:cubicBezTo>
                        <a:cubicBezTo>
                          <a:pt x="30" y="132"/>
                          <a:pt x="15" y="111"/>
                          <a:pt x="15" y="89"/>
                        </a:cubicBezTo>
                        <a:cubicBezTo>
                          <a:pt x="15" y="48"/>
                          <a:pt x="65" y="15"/>
                          <a:pt x="127" y="15"/>
                        </a:cubicBezTo>
                        <a:cubicBezTo>
                          <a:pt x="189" y="15"/>
                          <a:pt x="240" y="48"/>
                          <a:pt x="240" y="89"/>
                        </a:cubicBezTo>
                        <a:cubicBezTo>
                          <a:pt x="240" y="129"/>
                          <a:pt x="189" y="163"/>
                          <a:pt x="127" y="163"/>
                        </a:cubicBezTo>
                        <a:cubicBezTo>
                          <a:pt x="112" y="163"/>
                          <a:pt x="97" y="161"/>
                          <a:pt x="83" y="157"/>
                        </a:cubicBezTo>
                        <a:cubicBezTo>
                          <a:pt x="82" y="156"/>
                          <a:pt x="82" y="156"/>
                          <a:pt x="82" y="156"/>
                        </a:cubicBezTo>
                        <a:cubicBezTo>
                          <a:pt x="81" y="158"/>
                          <a:pt x="81" y="158"/>
                          <a:pt x="81" y="158"/>
                        </a:cubicBezTo>
                        <a:cubicBezTo>
                          <a:pt x="50" y="191"/>
                          <a:pt x="50" y="191"/>
                          <a:pt x="50" y="191"/>
                        </a:cubicBezTo>
                        <a:lnTo>
                          <a:pt x="59" y="1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  <p:sp>
                <p:nvSpPr>
                  <p:cNvPr id="31" name="Freeform 169"/>
                  <p:cNvSpPr>
                    <a:spLocks/>
                  </p:cNvSpPr>
                  <p:nvPr/>
                </p:nvSpPr>
                <p:spPr bwMode="black">
                  <a:xfrm>
                    <a:off x="5295080" y="4518768"/>
                    <a:ext cx="168929" cy="167031"/>
                  </a:xfrm>
                  <a:custGeom>
                    <a:avLst/>
                    <a:gdLst/>
                    <a:ahLst/>
                    <a:cxnLst>
                      <a:cxn ang="0">
                        <a:pos x="203" y="74"/>
                      </a:cxn>
                      <a:cxn ang="0">
                        <a:pos x="170" y="20"/>
                      </a:cxn>
                      <a:cxn ang="0">
                        <a:pos x="98" y="0"/>
                      </a:cxn>
                      <a:cxn ang="0">
                        <a:pos x="95" y="0"/>
                      </a:cxn>
                      <a:cxn ang="0">
                        <a:pos x="95" y="3"/>
                      </a:cxn>
                      <a:cxn ang="0">
                        <a:pos x="96" y="11"/>
                      </a:cxn>
                      <a:cxn ang="0">
                        <a:pos x="96" y="13"/>
                      </a:cxn>
                      <a:cxn ang="0">
                        <a:pos x="99" y="13"/>
                      </a:cxn>
                      <a:cxn ang="0">
                        <a:pos x="190" y="74"/>
                      </a:cxn>
                      <a:cxn ang="0">
                        <a:pos x="155" y="121"/>
                      </a:cxn>
                      <a:cxn ang="0">
                        <a:pos x="153" y="122"/>
                      </a:cxn>
                      <a:cxn ang="0">
                        <a:pos x="153" y="124"/>
                      </a:cxn>
                      <a:cxn ang="0">
                        <a:pos x="160" y="157"/>
                      </a:cxn>
                      <a:cxn ang="0">
                        <a:pos x="136" y="130"/>
                      </a:cxn>
                      <a:cxn ang="0">
                        <a:pos x="134" y="129"/>
                      </a:cxn>
                      <a:cxn ang="0">
                        <a:pos x="133" y="130"/>
                      </a:cxn>
                      <a:cxn ang="0">
                        <a:pos x="97" y="134"/>
                      </a:cxn>
                      <a:cxn ang="0">
                        <a:pos x="15" y="102"/>
                      </a:cxn>
                      <a:cxn ang="0">
                        <a:pos x="14" y="100"/>
                      </a:cxn>
                      <a:cxn ang="0">
                        <a:pos x="12" y="101"/>
                      </a:cxn>
                      <a:cxn ang="0">
                        <a:pos x="4" y="103"/>
                      </a:cxn>
                      <a:cxn ang="0">
                        <a:pos x="0" y="104"/>
                      </a:cxn>
                      <a:cxn ang="0">
                        <a:pos x="2" y="107"/>
                      </a:cxn>
                      <a:cxn ang="0">
                        <a:pos x="24" y="127"/>
                      </a:cxn>
                      <a:cxn ang="0">
                        <a:pos x="97" y="148"/>
                      </a:cxn>
                      <a:cxn ang="0">
                        <a:pos x="130" y="144"/>
                      </a:cxn>
                      <a:cxn ang="0">
                        <a:pos x="156" y="172"/>
                      </a:cxn>
                      <a:cxn ang="0">
                        <a:pos x="176" y="194"/>
                      </a:cxn>
                      <a:cxn ang="0">
                        <a:pos x="182" y="200"/>
                      </a:cxn>
                      <a:cxn ang="0">
                        <a:pos x="180" y="192"/>
                      </a:cxn>
                      <a:cxn ang="0">
                        <a:pos x="175" y="163"/>
                      </a:cxn>
                      <a:cxn ang="0">
                        <a:pos x="168" y="129"/>
                      </a:cxn>
                      <a:cxn ang="0">
                        <a:pos x="203" y="74"/>
                      </a:cxn>
                    </a:cxnLst>
                    <a:rect l="0" t="0" r="r" b="b"/>
                    <a:pathLst>
                      <a:path w="203" h="200">
                        <a:moveTo>
                          <a:pt x="203" y="74"/>
                        </a:moveTo>
                        <a:cubicBezTo>
                          <a:pt x="203" y="53"/>
                          <a:pt x="191" y="34"/>
                          <a:pt x="170" y="20"/>
                        </a:cubicBezTo>
                        <a:cubicBezTo>
                          <a:pt x="151" y="7"/>
                          <a:pt x="125" y="0"/>
                          <a:pt x="98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5" y="3"/>
                          <a:pt x="95" y="3"/>
                          <a:pt x="95" y="3"/>
                        </a:cubicBezTo>
                        <a:cubicBezTo>
                          <a:pt x="96" y="5"/>
                          <a:pt x="96" y="8"/>
                          <a:pt x="96" y="11"/>
                        </a:cubicBezTo>
                        <a:cubicBezTo>
                          <a:pt x="96" y="13"/>
                          <a:pt x="96" y="13"/>
                          <a:pt x="96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149" y="14"/>
                          <a:pt x="190" y="41"/>
                          <a:pt x="190" y="74"/>
                        </a:cubicBezTo>
                        <a:cubicBezTo>
                          <a:pt x="190" y="92"/>
                          <a:pt x="177" y="110"/>
                          <a:pt x="155" y="121"/>
                        </a:cubicBezTo>
                        <a:cubicBezTo>
                          <a:pt x="153" y="122"/>
                          <a:pt x="153" y="122"/>
                          <a:pt x="153" y="122"/>
                        </a:cubicBezTo>
                        <a:cubicBezTo>
                          <a:pt x="153" y="124"/>
                          <a:pt x="153" y="124"/>
                          <a:pt x="153" y="124"/>
                        </a:cubicBezTo>
                        <a:cubicBezTo>
                          <a:pt x="160" y="157"/>
                          <a:pt x="160" y="157"/>
                          <a:pt x="160" y="157"/>
                        </a:cubicBezTo>
                        <a:cubicBezTo>
                          <a:pt x="136" y="130"/>
                          <a:pt x="136" y="130"/>
                          <a:pt x="136" y="130"/>
                        </a:cubicBezTo>
                        <a:cubicBezTo>
                          <a:pt x="134" y="129"/>
                          <a:pt x="134" y="129"/>
                          <a:pt x="134" y="129"/>
                        </a:cubicBezTo>
                        <a:cubicBezTo>
                          <a:pt x="133" y="130"/>
                          <a:pt x="133" y="130"/>
                          <a:pt x="133" y="130"/>
                        </a:cubicBezTo>
                        <a:cubicBezTo>
                          <a:pt x="122" y="133"/>
                          <a:pt x="109" y="134"/>
                          <a:pt x="97" y="134"/>
                        </a:cubicBezTo>
                        <a:cubicBezTo>
                          <a:pt x="62" y="134"/>
                          <a:pt x="31" y="122"/>
                          <a:pt x="15" y="102"/>
                        </a:cubicBezTo>
                        <a:cubicBezTo>
                          <a:pt x="14" y="100"/>
                          <a:pt x="14" y="100"/>
                          <a:pt x="14" y="100"/>
                        </a:cubicBezTo>
                        <a:cubicBezTo>
                          <a:pt x="12" y="101"/>
                          <a:pt x="12" y="101"/>
                          <a:pt x="12" y="101"/>
                        </a:cubicBezTo>
                        <a:cubicBezTo>
                          <a:pt x="10" y="102"/>
                          <a:pt x="7" y="102"/>
                          <a:pt x="4" y="103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2" y="107"/>
                          <a:pt x="2" y="107"/>
                          <a:pt x="2" y="107"/>
                        </a:cubicBezTo>
                        <a:cubicBezTo>
                          <a:pt x="8" y="115"/>
                          <a:pt x="15" y="121"/>
                          <a:pt x="24" y="127"/>
                        </a:cubicBezTo>
                        <a:cubicBezTo>
                          <a:pt x="44" y="141"/>
                          <a:pt x="70" y="148"/>
                          <a:pt x="97" y="148"/>
                        </a:cubicBezTo>
                        <a:cubicBezTo>
                          <a:pt x="108" y="148"/>
                          <a:pt x="119" y="147"/>
                          <a:pt x="130" y="144"/>
                        </a:cubicBezTo>
                        <a:cubicBezTo>
                          <a:pt x="156" y="172"/>
                          <a:pt x="156" y="172"/>
                          <a:pt x="156" y="172"/>
                        </a:cubicBezTo>
                        <a:cubicBezTo>
                          <a:pt x="176" y="194"/>
                          <a:pt x="176" y="194"/>
                          <a:pt x="176" y="194"/>
                        </a:cubicBezTo>
                        <a:cubicBezTo>
                          <a:pt x="182" y="200"/>
                          <a:pt x="182" y="200"/>
                          <a:pt x="182" y="200"/>
                        </a:cubicBezTo>
                        <a:cubicBezTo>
                          <a:pt x="180" y="192"/>
                          <a:pt x="180" y="192"/>
                          <a:pt x="180" y="192"/>
                        </a:cubicBezTo>
                        <a:cubicBezTo>
                          <a:pt x="175" y="163"/>
                          <a:pt x="175" y="163"/>
                          <a:pt x="175" y="163"/>
                        </a:cubicBezTo>
                        <a:cubicBezTo>
                          <a:pt x="168" y="129"/>
                          <a:pt x="168" y="129"/>
                          <a:pt x="168" y="129"/>
                        </a:cubicBezTo>
                        <a:cubicBezTo>
                          <a:pt x="190" y="115"/>
                          <a:pt x="203" y="95"/>
                          <a:pt x="203" y="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</p:grpSp>
          </p:grpSp>
          <p:grpSp>
            <p:nvGrpSpPr>
              <p:cNvPr id="13" name="Group 14"/>
              <p:cNvGrpSpPr/>
              <p:nvPr/>
            </p:nvGrpSpPr>
            <p:grpSpPr>
              <a:xfrm>
                <a:off x="3449132" y="3247070"/>
                <a:ext cx="1371600" cy="1371600"/>
                <a:chOff x="3179960" y="2708750"/>
                <a:chExt cx="1371600" cy="137160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179960" y="2708750"/>
                  <a:ext cx="1371600" cy="1371600"/>
                </a:xfrm>
                <a:prstGeom prst="rect">
                  <a:avLst/>
                </a:prstGeom>
                <a:solidFill>
                  <a:srgbClr val="27ACE2"/>
                </a:solidFill>
                <a:ln>
                  <a:solidFill>
                    <a:srgbClr val="27ACE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fr-FR" dirty="0"/>
                </a:p>
              </p:txBody>
            </p:sp>
            <p:pic>
              <p:nvPicPr>
                <p:cNvPr id="26" name="Image 7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5120" b="52707"/>
                <a:stretch/>
              </p:blipFill>
              <p:spPr>
                <a:xfrm>
                  <a:off x="3550777" y="3066988"/>
                  <a:ext cx="645029" cy="71520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7"/>
              <p:cNvGrpSpPr/>
              <p:nvPr/>
            </p:nvGrpSpPr>
            <p:grpSpPr>
              <a:xfrm>
                <a:off x="6211298" y="3247430"/>
                <a:ext cx="1371600" cy="1371600"/>
                <a:chOff x="2214731" y="1909288"/>
                <a:chExt cx="1371600" cy="13716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214731" y="1909288"/>
                  <a:ext cx="1371600" cy="13716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24" name="Picture 19"/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25000"/>
                </a:blip>
                <a:srcRect l="19010" r="19567" b="35903"/>
                <a:stretch/>
              </p:blipFill>
              <p:spPr>
                <a:xfrm>
                  <a:off x="2443526" y="2133499"/>
                  <a:ext cx="926123" cy="923178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23"/>
              <p:cNvGrpSpPr/>
              <p:nvPr/>
            </p:nvGrpSpPr>
            <p:grpSpPr>
              <a:xfrm>
                <a:off x="8975735" y="3249351"/>
                <a:ext cx="1371600" cy="1371600"/>
                <a:chOff x="3924831" y="5049973"/>
                <a:chExt cx="1371600" cy="13716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3924831" y="5049973"/>
                  <a:ext cx="1371600" cy="1371600"/>
                </a:xfrm>
                <a:prstGeom prst="rect">
                  <a:avLst/>
                </a:prstGeom>
                <a:solidFill>
                  <a:srgbClr val="094AB2"/>
                </a:solidFill>
                <a:ln>
                  <a:solidFill>
                    <a:srgbClr val="094A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2" name="Picture Placeholder 5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8" t="42011" r="66905" b="40840"/>
                <a:stretch/>
              </p:blipFill>
              <p:spPr>
                <a:xfrm>
                  <a:off x="4159487" y="5454607"/>
                  <a:ext cx="914400" cy="562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" name="Group 26"/>
              <p:cNvGrpSpPr/>
              <p:nvPr/>
            </p:nvGrpSpPr>
            <p:grpSpPr>
              <a:xfrm>
                <a:off x="7593885" y="3247070"/>
                <a:ext cx="1371600" cy="1371600"/>
                <a:chOff x="3173904" y="3508389"/>
                <a:chExt cx="1371600" cy="13716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73904" y="3508389"/>
                  <a:ext cx="1371600" cy="1371600"/>
                </a:xfrm>
                <a:prstGeom prst="rect">
                  <a:avLst/>
                </a:prstGeom>
                <a:solidFill>
                  <a:srgbClr val="009BC9"/>
                </a:solidFill>
                <a:ln>
                  <a:solidFill>
                    <a:srgbClr val="009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 28"/>
                <p:cNvGrpSpPr/>
                <p:nvPr/>
              </p:nvGrpSpPr>
              <p:grpSpPr>
                <a:xfrm>
                  <a:off x="3408560" y="3736989"/>
                  <a:ext cx="914400" cy="914400"/>
                  <a:chOff x="1539511" y="4588330"/>
                  <a:chExt cx="2377808" cy="2377808"/>
                </a:xfrm>
                <a:effectLst/>
              </p:grpSpPr>
              <p:sp>
                <p:nvSpPr>
                  <p:cNvPr id="19" name="Oval 29"/>
                  <p:cNvSpPr/>
                  <p:nvPr/>
                </p:nvSpPr>
                <p:spPr bwMode="auto">
                  <a:xfrm>
                    <a:off x="1539511" y="4588330"/>
                    <a:ext cx="2377808" cy="23778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pic>
                <p:nvPicPr>
                  <p:cNvPr id="20" name="Picture 3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3963" y="5182782"/>
                    <a:ext cx="1188904" cy="118890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</p:grpSp>
      <p:sp>
        <p:nvSpPr>
          <p:cNvPr id="36" name="Rectangle 35"/>
          <p:cNvSpPr/>
          <p:nvPr/>
        </p:nvSpPr>
        <p:spPr>
          <a:xfrm>
            <a:off x="2822751" y="434082"/>
            <a:ext cx="63829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ea typeface="+mj-ea"/>
                <a:cs typeface="+mj-cs"/>
              </a:rPr>
              <a:t>5 Décembre 2016</a:t>
            </a:r>
            <a:endParaRPr lang="fr-FR" sz="3200" dirty="0"/>
          </a:p>
          <a:p>
            <a:pPr algn="ctr"/>
            <a:r>
              <a:rPr lang="fr-FR" sz="3200" dirty="0"/>
              <a:t>Journée aOS Bruxelles</a:t>
            </a:r>
            <a:endParaRPr lang="en-US" sz="1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736" y="505275"/>
            <a:ext cx="2868261" cy="954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972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Hyper-V Containers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Hyper-V containers</a:t>
            </a:r>
            <a:r>
              <a:rPr lang="en-US" dirty="0"/>
              <a:t> – multiple container instances can run concurrently on a host; however, each container runs inside of a special virtual machine. This provides kernel level isolation between each Hyper-V container and the container host.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https://msdn.microsoft.com/en-us/virtualization/windowscontainers/management/hyperv_container?f=255&amp;MSPPError=-2147217396</a:t>
            </a:r>
            <a:r>
              <a:rPr lang="en-US" sz="1050" dirty="0"/>
              <a:t> </a:t>
            </a:r>
            <a:endParaRPr lang="fr-BE" sz="105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8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Containers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8483" y="1349541"/>
            <a:ext cx="3951111" cy="37229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 User Mode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167442" y="1349540"/>
            <a:ext cx="4759153" cy="4297706"/>
          </a:xfrm>
          <a:prstGeom prst="roundRect">
            <a:avLst>
              <a:gd name="adj" fmla="val 221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Virtual Machine</a:t>
            </a:r>
            <a:b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i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lang="en-US" sz="2353" i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71137" y="2637320"/>
            <a:ext cx="1788997" cy="22897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828483" y="5167325"/>
            <a:ext cx="3951109" cy="4799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Windows Kernel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20541" y="4135782"/>
            <a:ext cx="1495204" cy="6797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020542" y="3330340"/>
            <a:ext cx="1495203" cy="6480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3329" y="2018737"/>
            <a:ext cx="1788997" cy="29161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070227" y="2765757"/>
            <a:ext cx="1495203" cy="4298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068449" y="3320806"/>
            <a:ext cx="1495203" cy="3792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068449" y="3825227"/>
            <a:ext cx="1495203" cy="46731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068448" y="4387357"/>
            <a:ext cx="1495203" cy="3944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Etc</a:t>
            </a: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821461" y="5757912"/>
            <a:ext cx="9105133" cy="4712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Hyper-V Hypervisor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95066" y="2132100"/>
            <a:ext cx="4482124" cy="34595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Hyper-V Container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368610" y="5138119"/>
            <a:ext cx="4333879" cy="3818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Windows Kernel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353470" y="2899026"/>
            <a:ext cx="1345796" cy="9240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63810" y="2756832"/>
            <a:ext cx="2838679" cy="21325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7022623" y="3653254"/>
            <a:ext cx="1150101" cy="82172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accent3"/>
                </a:solidFill>
              </a:rPr>
              <a:t>System Processes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368146" y="3653254"/>
            <a:ext cx="1144963" cy="82172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accent3"/>
                </a:solidFill>
              </a:rPr>
              <a:t>Application Processes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02176" y="4640204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7848247" y="4640202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8794319" y="4644034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Storage</a:t>
            </a:r>
          </a:p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5361315" y="4010756"/>
            <a:ext cx="1345796" cy="9240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177978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52400" y="4486274"/>
            <a:ext cx="8546757" cy="913040"/>
          </a:xfrm>
        </p:spPr>
        <p:txBody>
          <a:bodyPr>
            <a:noAutofit/>
          </a:bodyPr>
          <a:lstStyle/>
          <a:p>
            <a:r>
              <a:rPr lang="en-US" sz="4000" dirty="0"/>
              <a:t>How to use it?</a:t>
            </a:r>
            <a:endParaRPr lang="fr-FR" sz="4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152400" y="5305419"/>
            <a:ext cx="4115486" cy="626676"/>
          </a:xfrm>
        </p:spPr>
        <p:txBody>
          <a:bodyPr/>
          <a:lstStyle/>
          <a:p>
            <a:r>
              <a:rPr lang="en-US" dirty="0"/>
              <a:t>Florent Appointaire</a:t>
            </a:r>
          </a:p>
          <a:p>
            <a:r>
              <a:rPr lang="en-US" dirty="0"/>
              <a:t>       @</a:t>
            </a:r>
            <a:r>
              <a:rPr lang="en-US" dirty="0" err="1"/>
              <a:t>florent_app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4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Installation on Windows Server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639330"/>
          </a:xfrm>
        </p:spPr>
        <p:txBody>
          <a:bodyPr>
            <a:normAutofit lnSpcReduction="10000"/>
          </a:bodyPr>
          <a:lstStyle/>
          <a:p>
            <a:r>
              <a:rPr lang="fr-BE" dirty="0"/>
              <a:t>PowerShell: </a:t>
            </a:r>
          </a:p>
          <a:p>
            <a:pPr lvl="1"/>
            <a:r>
              <a:rPr lang="fr-BE" dirty="0"/>
              <a:t>Install-</a:t>
            </a:r>
            <a:r>
              <a:rPr lang="fr-BE" dirty="0" err="1"/>
              <a:t>WindowsFeature</a:t>
            </a:r>
            <a:r>
              <a:rPr lang="fr-BE" dirty="0"/>
              <a:t> Containers </a:t>
            </a:r>
          </a:p>
          <a:p>
            <a:pPr lvl="1"/>
            <a:r>
              <a:rPr lang="fr-BE" dirty="0"/>
              <a:t>Restart-Computer</a:t>
            </a:r>
          </a:p>
          <a:p>
            <a:r>
              <a:rPr lang="fr-BE" dirty="0"/>
              <a:t>Installation possible </a:t>
            </a:r>
            <a:r>
              <a:rPr lang="fr-BE" dirty="0" err="1"/>
              <a:t>with</a:t>
            </a:r>
            <a:r>
              <a:rPr lang="fr-BE" dirty="0"/>
              <a:t> the Server Manager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76" y="3779546"/>
            <a:ext cx="8180952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9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Installation sur Windows Server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600" dirty="0"/>
              <a:t>Install-</a:t>
            </a:r>
            <a:r>
              <a:rPr lang="fr-BE" sz="1600" dirty="0" err="1"/>
              <a:t>PackageProvider</a:t>
            </a:r>
            <a:r>
              <a:rPr lang="fr-BE" sz="1600" dirty="0"/>
              <a:t> </a:t>
            </a:r>
            <a:r>
              <a:rPr lang="fr-BE" sz="1600" dirty="0" err="1"/>
              <a:t>ContainerImage</a:t>
            </a:r>
            <a:endParaRPr lang="fr-BE" sz="1600" dirty="0"/>
          </a:p>
          <a:p>
            <a:r>
              <a:rPr lang="fr-BE" sz="1600" dirty="0" err="1"/>
              <a:t>Get</a:t>
            </a:r>
            <a:r>
              <a:rPr lang="fr-BE" sz="1600" dirty="0"/>
              <a:t>-Command -Module </a:t>
            </a:r>
            <a:r>
              <a:rPr lang="fr-BE" sz="1600" dirty="0" err="1"/>
              <a:t>ContainerImage</a:t>
            </a:r>
            <a:endParaRPr lang="fr-BE" sz="1600" dirty="0"/>
          </a:p>
          <a:p>
            <a:r>
              <a:rPr lang="fr-BE" sz="1600" dirty="0" err="1"/>
              <a:t>Find-ContainerImage</a:t>
            </a:r>
            <a:r>
              <a:rPr lang="fr-BE" sz="1600" dirty="0"/>
              <a:t> | Install-</a:t>
            </a:r>
            <a:r>
              <a:rPr lang="fr-BE" sz="1600" dirty="0" err="1"/>
              <a:t>ContainerImage</a:t>
            </a:r>
            <a:endParaRPr lang="fr-BE" sz="1600" dirty="0"/>
          </a:p>
          <a:p>
            <a:endParaRPr lang="fr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19" y="2805978"/>
            <a:ext cx="8190476" cy="2095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19" y="4921424"/>
            <a:ext cx="8066667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2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Installation of Docker on Windows Server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 err="1"/>
              <a:t>Invoke-WebRequest</a:t>
            </a:r>
            <a:r>
              <a:rPr lang="fr-BE" dirty="0"/>
              <a:t> " https://master.dockerproject.org/windows/amd64/docker-1.14.0-dev.zip" -</a:t>
            </a:r>
            <a:r>
              <a:rPr lang="fr-BE" dirty="0" err="1"/>
              <a:t>OutFile</a:t>
            </a:r>
            <a:r>
              <a:rPr lang="fr-BE" dirty="0"/>
              <a:t> "$</a:t>
            </a:r>
            <a:r>
              <a:rPr lang="fr-BE" dirty="0" err="1"/>
              <a:t>env:TEMP</a:t>
            </a:r>
            <a:r>
              <a:rPr lang="fr-BE" dirty="0"/>
              <a:t>\docker.zip" –</a:t>
            </a:r>
            <a:r>
              <a:rPr lang="fr-BE" dirty="0" err="1"/>
              <a:t>UseBasicParsing</a:t>
            </a:r>
            <a:endParaRPr lang="fr-BE" dirty="0"/>
          </a:p>
          <a:p>
            <a:r>
              <a:rPr lang="fr-BE" dirty="0" err="1"/>
              <a:t>Expand</a:t>
            </a:r>
            <a:r>
              <a:rPr lang="fr-BE" dirty="0"/>
              <a:t>-Archive -Path "$</a:t>
            </a:r>
            <a:r>
              <a:rPr lang="fr-BE" dirty="0" err="1"/>
              <a:t>env:TEMP</a:t>
            </a:r>
            <a:r>
              <a:rPr lang="fr-BE" dirty="0"/>
              <a:t>\docker.zip" -</a:t>
            </a:r>
            <a:r>
              <a:rPr lang="fr-BE" dirty="0" err="1"/>
              <a:t>DestinationPath</a:t>
            </a:r>
            <a:r>
              <a:rPr lang="fr-BE" dirty="0"/>
              <a:t> $</a:t>
            </a:r>
            <a:r>
              <a:rPr lang="fr-BE" dirty="0" err="1"/>
              <a:t>env:ProgramFiles</a:t>
            </a:r>
            <a:endParaRPr lang="fr-BE" dirty="0"/>
          </a:p>
          <a:p>
            <a:r>
              <a:rPr lang="fr-BE" dirty="0"/>
              <a:t>[</a:t>
            </a:r>
            <a:r>
              <a:rPr lang="fr-BE" dirty="0" err="1"/>
              <a:t>Environment</a:t>
            </a:r>
            <a:r>
              <a:rPr lang="fr-BE" dirty="0"/>
              <a:t>]::</a:t>
            </a:r>
            <a:r>
              <a:rPr lang="fr-BE" dirty="0" err="1"/>
              <a:t>SetEnvironmentVariable</a:t>
            </a:r>
            <a:r>
              <a:rPr lang="fr-BE" dirty="0"/>
              <a:t>("Path", $</a:t>
            </a:r>
            <a:r>
              <a:rPr lang="fr-BE" dirty="0" err="1"/>
              <a:t>env:Path</a:t>
            </a:r>
            <a:r>
              <a:rPr lang="fr-BE" dirty="0"/>
              <a:t> + ";C:\Program Files\Docker", [</a:t>
            </a:r>
            <a:r>
              <a:rPr lang="fr-BE" dirty="0" err="1"/>
              <a:t>EnvironmentVariableTarget</a:t>
            </a:r>
            <a:r>
              <a:rPr lang="fr-BE" dirty="0"/>
              <a:t>]::Machine)</a:t>
            </a:r>
          </a:p>
          <a:p>
            <a:r>
              <a:rPr lang="fr-BE" dirty="0"/>
              <a:t>C:\ProgramFiles\docker\dockerd.exe --</a:t>
            </a:r>
            <a:r>
              <a:rPr lang="fr-BE" dirty="0" err="1"/>
              <a:t>register</a:t>
            </a:r>
            <a:r>
              <a:rPr lang="fr-BE" dirty="0"/>
              <a:t>-service</a:t>
            </a:r>
          </a:p>
          <a:p>
            <a:r>
              <a:rPr lang="fr-BE" dirty="0"/>
              <a:t>Start-Service Docker</a:t>
            </a:r>
          </a:p>
          <a:p>
            <a:pPr marL="0" indent="0">
              <a:buNone/>
            </a:pPr>
            <a:endParaRPr lang="fr-BE" sz="1100" dirty="0"/>
          </a:p>
          <a:p>
            <a:pPr marL="0" indent="0">
              <a:buNone/>
            </a:pPr>
            <a:r>
              <a:rPr lang="fr-BE" sz="1100" dirty="0"/>
              <a:t>Source: </a:t>
            </a:r>
            <a:r>
              <a:rPr lang="fr-BE" sz="1100" dirty="0">
                <a:hlinkClick r:id="rId3"/>
              </a:rPr>
              <a:t>https://msdn.microsoft.com/en-us/virtualization/windowscontainers/docker/configure_docker_daemon?f=255&amp;MSPPError=-2147217396</a:t>
            </a:r>
            <a:endParaRPr lang="fr-BE" sz="1100" dirty="0"/>
          </a:p>
          <a:p>
            <a:endParaRPr lang="fr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951" y="4720270"/>
            <a:ext cx="3012553" cy="9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One </a:t>
            </a:r>
            <a:r>
              <a:rPr lang="fr-BE" dirty="0" err="1"/>
              <a:t>link</a:t>
            </a:r>
            <a:r>
              <a:rPr lang="fr-BE" dirty="0"/>
              <a:t>: </a:t>
            </a:r>
            <a:r>
              <a:rPr lang="fr-BE" dirty="0">
                <a:hlinkClick r:id="rId3"/>
              </a:rPr>
              <a:t>https://hub.docker.com/</a:t>
            </a:r>
            <a:endParaRPr lang="fr-BE" dirty="0"/>
          </a:p>
          <a:p>
            <a:r>
              <a:rPr lang="fr-BE" dirty="0"/>
              <a:t>Microsoft Docker Images: </a:t>
            </a:r>
            <a:r>
              <a:rPr lang="fr-BE" dirty="0">
                <a:hlinkClick r:id="rId4"/>
              </a:rPr>
              <a:t>https://hub.docker.com/u/microsoft/</a:t>
            </a:r>
            <a:endParaRPr lang="fr-BE" dirty="0"/>
          </a:p>
          <a:p>
            <a:endParaRPr lang="fr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55" y="2887335"/>
            <a:ext cx="6198489" cy="32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49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First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Docker </a:t>
            </a:r>
            <a:r>
              <a:rPr lang="fr-BE" dirty="0" err="1"/>
              <a:t>run</a:t>
            </a:r>
            <a:r>
              <a:rPr lang="fr-BE" dirty="0"/>
              <a:t> --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iis</a:t>
            </a:r>
            <a:r>
              <a:rPr lang="fr-BE" dirty="0"/>
              <a:t> -d </a:t>
            </a:r>
            <a:r>
              <a:rPr lang="fr-BE" dirty="0" err="1"/>
              <a:t>microsoft</a:t>
            </a:r>
            <a:r>
              <a:rPr lang="fr-BE" dirty="0"/>
              <a:t>/</a:t>
            </a:r>
            <a:r>
              <a:rPr lang="fr-BE" dirty="0" err="1"/>
              <a:t>iis</a:t>
            </a:r>
            <a:r>
              <a:rPr lang="fr-BE" dirty="0"/>
              <a:t> –p 8080:80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22" y="2428980"/>
            <a:ext cx="8161905" cy="16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07" y="4314903"/>
            <a:ext cx="9133333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a container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personal</a:t>
            </a:r>
            <a:r>
              <a:rPr lang="fr-BE" dirty="0"/>
              <a:t> </a:t>
            </a:r>
            <a:r>
              <a:rPr lang="fr-BE" dirty="0" err="1"/>
              <a:t>website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Docker </a:t>
            </a:r>
            <a:r>
              <a:rPr lang="fr-BE" dirty="0" err="1"/>
              <a:t>build</a:t>
            </a:r>
            <a:r>
              <a:rPr lang="fr-BE" dirty="0"/>
              <a:t> -t </a:t>
            </a:r>
            <a:r>
              <a:rPr lang="fr-BE" dirty="0" err="1"/>
              <a:t>floappwebsite</a:t>
            </a:r>
            <a:r>
              <a:rPr lang="fr-BE" dirty="0"/>
              <a:t> .</a:t>
            </a:r>
          </a:p>
          <a:p>
            <a:r>
              <a:rPr lang="fr-BE" dirty="0"/>
              <a:t>Docker </a:t>
            </a:r>
            <a:r>
              <a:rPr lang="fr-BE" dirty="0" err="1"/>
              <a:t>run</a:t>
            </a:r>
            <a:r>
              <a:rPr lang="fr-BE" dirty="0"/>
              <a:t> --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floappwebsite</a:t>
            </a:r>
            <a:r>
              <a:rPr lang="fr-BE" dirty="0"/>
              <a:t> -d </a:t>
            </a:r>
            <a:r>
              <a:rPr lang="fr-BE" dirty="0" err="1"/>
              <a:t>floappwebsite</a:t>
            </a:r>
            <a:r>
              <a:rPr lang="fr-BE" dirty="0"/>
              <a:t> –p 8000:8080</a:t>
            </a:r>
          </a:p>
          <a:p>
            <a:r>
              <a:rPr lang="fr-BE" dirty="0"/>
              <a:t>Docker </a:t>
            </a:r>
            <a:r>
              <a:rPr lang="fr-BE" dirty="0" err="1"/>
              <a:t>inspect</a:t>
            </a:r>
            <a:r>
              <a:rPr lang="fr-BE" dirty="0"/>
              <a:t> -f "{{ .</a:t>
            </a:r>
            <a:r>
              <a:rPr lang="fr-BE" dirty="0" err="1"/>
              <a:t>NetworkSettings.Networks.nat.IPAddress</a:t>
            </a:r>
            <a:r>
              <a:rPr lang="fr-BE" dirty="0"/>
              <a:t> }}" </a:t>
            </a:r>
            <a:r>
              <a:rPr lang="fr-BE" dirty="0" err="1"/>
              <a:t>floappwebsite</a:t>
            </a:r>
            <a:endParaRPr lang="fr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3" y="4072018"/>
            <a:ext cx="10133333" cy="1285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537" y="4850957"/>
            <a:ext cx="6571429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Hyper-V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6572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Docker run -it --isolation 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nanoserver:latest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3" y="3399584"/>
            <a:ext cx="10744200" cy="17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" b="3037"/>
          <a:stretch/>
        </p:blipFill>
        <p:spPr>
          <a:xfrm>
            <a:off x="-1" y="0"/>
            <a:ext cx="1223007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282" y="177280"/>
            <a:ext cx="31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grpSp>
        <p:nvGrpSpPr>
          <p:cNvPr id="38" name="Groupe 37"/>
          <p:cNvGrpSpPr/>
          <p:nvPr/>
        </p:nvGrpSpPr>
        <p:grpSpPr>
          <a:xfrm>
            <a:off x="570988" y="4183905"/>
            <a:ext cx="11050024" cy="1376676"/>
            <a:chOff x="649901" y="3202893"/>
            <a:chExt cx="11050024" cy="13766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49" y="3202893"/>
              <a:ext cx="1376676" cy="1376676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grpSp>
          <p:nvGrpSpPr>
            <p:cNvPr id="7" name="Group 1023"/>
            <p:cNvGrpSpPr/>
            <p:nvPr/>
          </p:nvGrpSpPr>
          <p:grpSpPr>
            <a:xfrm>
              <a:off x="649901" y="3202893"/>
              <a:ext cx="9663049" cy="1373881"/>
              <a:chOff x="684286" y="3247070"/>
              <a:chExt cx="9663049" cy="1373881"/>
            </a:xfrm>
          </p:grpSpPr>
          <p:grpSp>
            <p:nvGrpSpPr>
              <p:cNvPr id="8" name="Group 2"/>
              <p:cNvGrpSpPr/>
              <p:nvPr/>
            </p:nvGrpSpPr>
            <p:grpSpPr>
              <a:xfrm>
                <a:off x="4828711" y="3247430"/>
                <a:ext cx="1371600" cy="1371600"/>
                <a:chOff x="832144" y="1909288"/>
                <a:chExt cx="1371600" cy="1371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832144" y="1909288"/>
                  <a:ext cx="1371600" cy="1371600"/>
                </a:xfrm>
                <a:prstGeom prst="rect">
                  <a:avLst/>
                </a:prstGeom>
                <a:solidFill>
                  <a:srgbClr val="F25022"/>
                </a:solidFill>
                <a:ln>
                  <a:solidFill>
                    <a:srgbClr val="F250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Picture 26"/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781"/>
                <a:stretch/>
              </p:blipFill>
              <p:spPr>
                <a:xfrm>
                  <a:off x="1151129" y="2165185"/>
                  <a:ext cx="745742" cy="85980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066709" y="3247916"/>
                <a:ext cx="1371600" cy="1371600"/>
                <a:chOff x="2220623" y="3292741"/>
                <a:chExt cx="1371600" cy="13716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2220623" y="3292741"/>
                  <a:ext cx="1371600" cy="1371600"/>
                </a:xfrm>
                <a:prstGeom prst="rect">
                  <a:avLst/>
                </a:prstGeom>
                <a:solidFill>
                  <a:srgbClr val="FFB900"/>
                </a:solidFill>
                <a:ln>
                  <a:solidFill>
                    <a:srgbClr val="FFB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347509" y="3627032"/>
                  <a:ext cx="110995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aOS</a:t>
                  </a:r>
                  <a:endParaRPr lang="fr-FR" sz="4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" name="Group 8"/>
              <p:cNvGrpSpPr/>
              <p:nvPr/>
            </p:nvGrpSpPr>
            <p:grpSpPr>
              <a:xfrm>
                <a:off x="684286" y="3247371"/>
                <a:ext cx="1371600" cy="1371600"/>
                <a:chOff x="838200" y="3292196"/>
                <a:chExt cx="1371600" cy="13716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838200" y="3292196"/>
                  <a:ext cx="1371600" cy="1371600"/>
                </a:xfrm>
                <a:prstGeom prst="rect">
                  <a:avLst/>
                </a:prstGeom>
                <a:solidFill>
                  <a:srgbClr val="7FBA00"/>
                </a:solidFill>
                <a:ln>
                  <a:solidFill>
                    <a:srgbClr val="7FB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8" name="Image 35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</a:blip>
                <a:stretch>
                  <a:fillRect/>
                </a:stretch>
              </p:blipFill>
              <p:spPr>
                <a:xfrm>
                  <a:off x="945515" y="3631377"/>
                  <a:ext cx="742522" cy="773918"/>
                </a:xfrm>
                <a:prstGeom prst="rect">
                  <a:avLst/>
                </a:prstGeom>
              </p:spPr>
            </p:pic>
            <p:grpSp>
              <p:nvGrpSpPr>
                <p:cNvPr id="29" name="Group 28"/>
                <p:cNvGrpSpPr>
                  <a:grpSpLocks noChangeAspect="1"/>
                </p:cNvGrpSpPr>
                <p:nvPr/>
              </p:nvGrpSpPr>
              <p:grpSpPr bwMode="black">
                <a:xfrm>
                  <a:off x="1552697" y="3524209"/>
                  <a:ext cx="547232" cy="413547"/>
                  <a:chOff x="5152725" y="4450437"/>
                  <a:chExt cx="311284" cy="235362"/>
                </a:xfrm>
              </p:grpSpPr>
              <p:sp>
                <p:nvSpPr>
                  <p:cNvPr id="30" name="Freeform 168"/>
                  <p:cNvSpPr>
                    <a:spLocks noEditPoints="1"/>
                  </p:cNvSpPr>
                  <p:nvPr/>
                </p:nvSpPr>
                <p:spPr bwMode="black">
                  <a:xfrm>
                    <a:off x="5152725" y="4450437"/>
                    <a:ext cx="212585" cy="199299"/>
                  </a:xfrm>
                  <a:custGeom>
                    <a:avLst/>
                    <a:gdLst/>
                    <a:ahLst/>
                    <a:cxnLst>
                      <a:cxn ang="0">
                        <a:pos x="215" y="24"/>
                      </a:cxn>
                      <a:cxn ang="0">
                        <a:pos x="127" y="0"/>
                      </a:cxn>
                      <a:cxn ang="0">
                        <a:pos x="39" y="24"/>
                      </a:cxn>
                      <a:cxn ang="0">
                        <a:pos x="0" y="89"/>
                      </a:cxn>
                      <a:cxn ang="0">
                        <a:pos x="42" y="155"/>
                      </a:cxn>
                      <a:cxn ang="0">
                        <a:pos x="34" y="197"/>
                      </a:cxn>
                      <a:cxn ang="0">
                        <a:pos x="27" y="231"/>
                      </a:cxn>
                      <a:cxn ang="0">
                        <a:pos x="25" y="240"/>
                      </a:cxn>
                      <a:cxn ang="0">
                        <a:pos x="31" y="233"/>
                      </a:cxn>
                      <a:cxn ang="0">
                        <a:pos x="55" y="207"/>
                      </a:cxn>
                      <a:cxn ang="0">
                        <a:pos x="87" y="173"/>
                      </a:cxn>
                      <a:cxn ang="0">
                        <a:pos x="127" y="178"/>
                      </a:cxn>
                      <a:cxn ang="0">
                        <a:pos x="215" y="153"/>
                      </a:cxn>
                      <a:cxn ang="0">
                        <a:pos x="255" y="89"/>
                      </a:cxn>
                      <a:cxn ang="0">
                        <a:pos x="215" y="24"/>
                      </a:cxn>
                      <a:cxn ang="0">
                        <a:pos x="59" y="149"/>
                      </a:cxn>
                      <a:cxn ang="0">
                        <a:pos x="59" y="147"/>
                      </a:cxn>
                      <a:cxn ang="0">
                        <a:pos x="57" y="147"/>
                      </a:cxn>
                      <a:cxn ang="0">
                        <a:pos x="15" y="89"/>
                      </a:cxn>
                      <a:cxn ang="0">
                        <a:pos x="127" y="15"/>
                      </a:cxn>
                      <a:cxn ang="0">
                        <a:pos x="240" y="89"/>
                      </a:cxn>
                      <a:cxn ang="0">
                        <a:pos x="127" y="163"/>
                      </a:cxn>
                      <a:cxn ang="0">
                        <a:pos x="83" y="157"/>
                      </a:cxn>
                      <a:cxn ang="0">
                        <a:pos x="82" y="156"/>
                      </a:cxn>
                      <a:cxn ang="0">
                        <a:pos x="81" y="158"/>
                      </a:cxn>
                      <a:cxn ang="0">
                        <a:pos x="50" y="191"/>
                      </a:cxn>
                      <a:cxn ang="0">
                        <a:pos x="59" y="149"/>
                      </a:cxn>
                    </a:cxnLst>
                    <a:rect l="0" t="0" r="r" b="b"/>
                    <a:pathLst>
                      <a:path w="255" h="240">
                        <a:moveTo>
                          <a:pt x="215" y="24"/>
                        </a:moveTo>
                        <a:cubicBezTo>
                          <a:pt x="192" y="8"/>
                          <a:pt x="160" y="0"/>
                          <a:pt x="127" y="0"/>
                        </a:cubicBezTo>
                        <a:cubicBezTo>
                          <a:pt x="94" y="0"/>
                          <a:pt x="63" y="8"/>
                          <a:pt x="39" y="24"/>
                        </a:cubicBezTo>
                        <a:cubicBezTo>
                          <a:pt x="14" y="41"/>
                          <a:pt x="0" y="64"/>
                          <a:pt x="0" y="89"/>
                        </a:cubicBezTo>
                        <a:cubicBezTo>
                          <a:pt x="0" y="114"/>
                          <a:pt x="15" y="138"/>
                          <a:pt x="42" y="155"/>
                        </a:cubicBezTo>
                        <a:cubicBezTo>
                          <a:pt x="34" y="197"/>
                          <a:pt x="34" y="197"/>
                          <a:pt x="34" y="197"/>
                        </a:cubicBezTo>
                        <a:cubicBezTo>
                          <a:pt x="27" y="231"/>
                          <a:pt x="27" y="231"/>
                          <a:pt x="27" y="231"/>
                        </a:cubicBezTo>
                        <a:cubicBezTo>
                          <a:pt x="25" y="240"/>
                          <a:pt x="25" y="240"/>
                          <a:pt x="25" y="240"/>
                        </a:cubicBezTo>
                        <a:cubicBezTo>
                          <a:pt x="31" y="233"/>
                          <a:pt x="31" y="233"/>
                          <a:pt x="31" y="233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87" y="173"/>
                          <a:pt x="87" y="173"/>
                          <a:pt x="87" y="173"/>
                        </a:cubicBezTo>
                        <a:cubicBezTo>
                          <a:pt x="100" y="176"/>
                          <a:pt x="113" y="178"/>
                          <a:pt x="127" y="178"/>
                        </a:cubicBezTo>
                        <a:cubicBezTo>
                          <a:pt x="160" y="178"/>
                          <a:pt x="192" y="169"/>
                          <a:pt x="215" y="153"/>
                        </a:cubicBezTo>
                        <a:cubicBezTo>
                          <a:pt x="241" y="136"/>
                          <a:pt x="255" y="113"/>
                          <a:pt x="255" y="89"/>
                        </a:cubicBezTo>
                        <a:cubicBezTo>
                          <a:pt x="255" y="64"/>
                          <a:pt x="241" y="41"/>
                          <a:pt x="215" y="24"/>
                        </a:cubicBezTo>
                        <a:close/>
                        <a:moveTo>
                          <a:pt x="59" y="149"/>
                        </a:moveTo>
                        <a:cubicBezTo>
                          <a:pt x="59" y="147"/>
                          <a:pt x="59" y="147"/>
                          <a:pt x="59" y="147"/>
                        </a:cubicBezTo>
                        <a:cubicBezTo>
                          <a:pt x="57" y="147"/>
                          <a:pt x="57" y="147"/>
                          <a:pt x="57" y="147"/>
                        </a:cubicBezTo>
                        <a:cubicBezTo>
                          <a:pt x="30" y="132"/>
                          <a:pt x="15" y="111"/>
                          <a:pt x="15" y="89"/>
                        </a:cubicBezTo>
                        <a:cubicBezTo>
                          <a:pt x="15" y="48"/>
                          <a:pt x="65" y="15"/>
                          <a:pt x="127" y="15"/>
                        </a:cubicBezTo>
                        <a:cubicBezTo>
                          <a:pt x="189" y="15"/>
                          <a:pt x="240" y="48"/>
                          <a:pt x="240" y="89"/>
                        </a:cubicBezTo>
                        <a:cubicBezTo>
                          <a:pt x="240" y="129"/>
                          <a:pt x="189" y="163"/>
                          <a:pt x="127" y="163"/>
                        </a:cubicBezTo>
                        <a:cubicBezTo>
                          <a:pt x="112" y="163"/>
                          <a:pt x="97" y="161"/>
                          <a:pt x="83" y="157"/>
                        </a:cubicBezTo>
                        <a:cubicBezTo>
                          <a:pt x="82" y="156"/>
                          <a:pt x="82" y="156"/>
                          <a:pt x="82" y="156"/>
                        </a:cubicBezTo>
                        <a:cubicBezTo>
                          <a:pt x="81" y="158"/>
                          <a:pt x="81" y="158"/>
                          <a:pt x="81" y="158"/>
                        </a:cubicBezTo>
                        <a:cubicBezTo>
                          <a:pt x="50" y="191"/>
                          <a:pt x="50" y="191"/>
                          <a:pt x="50" y="191"/>
                        </a:cubicBezTo>
                        <a:lnTo>
                          <a:pt x="59" y="1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  <p:sp>
                <p:nvSpPr>
                  <p:cNvPr id="31" name="Freeform 169"/>
                  <p:cNvSpPr>
                    <a:spLocks/>
                  </p:cNvSpPr>
                  <p:nvPr/>
                </p:nvSpPr>
                <p:spPr bwMode="black">
                  <a:xfrm>
                    <a:off x="5295080" y="4518768"/>
                    <a:ext cx="168929" cy="167031"/>
                  </a:xfrm>
                  <a:custGeom>
                    <a:avLst/>
                    <a:gdLst/>
                    <a:ahLst/>
                    <a:cxnLst>
                      <a:cxn ang="0">
                        <a:pos x="203" y="74"/>
                      </a:cxn>
                      <a:cxn ang="0">
                        <a:pos x="170" y="20"/>
                      </a:cxn>
                      <a:cxn ang="0">
                        <a:pos x="98" y="0"/>
                      </a:cxn>
                      <a:cxn ang="0">
                        <a:pos x="95" y="0"/>
                      </a:cxn>
                      <a:cxn ang="0">
                        <a:pos x="95" y="3"/>
                      </a:cxn>
                      <a:cxn ang="0">
                        <a:pos x="96" y="11"/>
                      </a:cxn>
                      <a:cxn ang="0">
                        <a:pos x="96" y="13"/>
                      </a:cxn>
                      <a:cxn ang="0">
                        <a:pos x="99" y="13"/>
                      </a:cxn>
                      <a:cxn ang="0">
                        <a:pos x="190" y="74"/>
                      </a:cxn>
                      <a:cxn ang="0">
                        <a:pos x="155" y="121"/>
                      </a:cxn>
                      <a:cxn ang="0">
                        <a:pos x="153" y="122"/>
                      </a:cxn>
                      <a:cxn ang="0">
                        <a:pos x="153" y="124"/>
                      </a:cxn>
                      <a:cxn ang="0">
                        <a:pos x="160" y="157"/>
                      </a:cxn>
                      <a:cxn ang="0">
                        <a:pos x="136" y="130"/>
                      </a:cxn>
                      <a:cxn ang="0">
                        <a:pos x="134" y="129"/>
                      </a:cxn>
                      <a:cxn ang="0">
                        <a:pos x="133" y="130"/>
                      </a:cxn>
                      <a:cxn ang="0">
                        <a:pos x="97" y="134"/>
                      </a:cxn>
                      <a:cxn ang="0">
                        <a:pos x="15" y="102"/>
                      </a:cxn>
                      <a:cxn ang="0">
                        <a:pos x="14" y="100"/>
                      </a:cxn>
                      <a:cxn ang="0">
                        <a:pos x="12" y="101"/>
                      </a:cxn>
                      <a:cxn ang="0">
                        <a:pos x="4" y="103"/>
                      </a:cxn>
                      <a:cxn ang="0">
                        <a:pos x="0" y="104"/>
                      </a:cxn>
                      <a:cxn ang="0">
                        <a:pos x="2" y="107"/>
                      </a:cxn>
                      <a:cxn ang="0">
                        <a:pos x="24" y="127"/>
                      </a:cxn>
                      <a:cxn ang="0">
                        <a:pos x="97" y="148"/>
                      </a:cxn>
                      <a:cxn ang="0">
                        <a:pos x="130" y="144"/>
                      </a:cxn>
                      <a:cxn ang="0">
                        <a:pos x="156" y="172"/>
                      </a:cxn>
                      <a:cxn ang="0">
                        <a:pos x="176" y="194"/>
                      </a:cxn>
                      <a:cxn ang="0">
                        <a:pos x="182" y="200"/>
                      </a:cxn>
                      <a:cxn ang="0">
                        <a:pos x="180" y="192"/>
                      </a:cxn>
                      <a:cxn ang="0">
                        <a:pos x="175" y="163"/>
                      </a:cxn>
                      <a:cxn ang="0">
                        <a:pos x="168" y="129"/>
                      </a:cxn>
                      <a:cxn ang="0">
                        <a:pos x="203" y="74"/>
                      </a:cxn>
                    </a:cxnLst>
                    <a:rect l="0" t="0" r="r" b="b"/>
                    <a:pathLst>
                      <a:path w="203" h="200">
                        <a:moveTo>
                          <a:pt x="203" y="74"/>
                        </a:moveTo>
                        <a:cubicBezTo>
                          <a:pt x="203" y="53"/>
                          <a:pt x="191" y="34"/>
                          <a:pt x="170" y="20"/>
                        </a:cubicBezTo>
                        <a:cubicBezTo>
                          <a:pt x="151" y="7"/>
                          <a:pt x="125" y="0"/>
                          <a:pt x="98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5" y="3"/>
                          <a:pt x="95" y="3"/>
                          <a:pt x="95" y="3"/>
                        </a:cubicBezTo>
                        <a:cubicBezTo>
                          <a:pt x="96" y="5"/>
                          <a:pt x="96" y="8"/>
                          <a:pt x="96" y="11"/>
                        </a:cubicBezTo>
                        <a:cubicBezTo>
                          <a:pt x="96" y="13"/>
                          <a:pt x="96" y="13"/>
                          <a:pt x="96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149" y="14"/>
                          <a:pt x="190" y="41"/>
                          <a:pt x="190" y="74"/>
                        </a:cubicBezTo>
                        <a:cubicBezTo>
                          <a:pt x="190" y="92"/>
                          <a:pt x="177" y="110"/>
                          <a:pt x="155" y="121"/>
                        </a:cubicBezTo>
                        <a:cubicBezTo>
                          <a:pt x="153" y="122"/>
                          <a:pt x="153" y="122"/>
                          <a:pt x="153" y="122"/>
                        </a:cubicBezTo>
                        <a:cubicBezTo>
                          <a:pt x="153" y="124"/>
                          <a:pt x="153" y="124"/>
                          <a:pt x="153" y="124"/>
                        </a:cubicBezTo>
                        <a:cubicBezTo>
                          <a:pt x="160" y="157"/>
                          <a:pt x="160" y="157"/>
                          <a:pt x="160" y="157"/>
                        </a:cubicBezTo>
                        <a:cubicBezTo>
                          <a:pt x="136" y="130"/>
                          <a:pt x="136" y="130"/>
                          <a:pt x="136" y="130"/>
                        </a:cubicBezTo>
                        <a:cubicBezTo>
                          <a:pt x="134" y="129"/>
                          <a:pt x="134" y="129"/>
                          <a:pt x="134" y="129"/>
                        </a:cubicBezTo>
                        <a:cubicBezTo>
                          <a:pt x="133" y="130"/>
                          <a:pt x="133" y="130"/>
                          <a:pt x="133" y="130"/>
                        </a:cubicBezTo>
                        <a:cubicBezTo>
                          <a:pt x="122" y="133"/>
                          <a:pt x="109" y="134"/>
                          <a:pt x="97" y="134"/>
                        </a:cubicBezTo>
                        <a:cubicBezTo>
                          <a:pt x="62" y="134"/>
                          <a:pt x="31" y="122"/>
                          <a:pt x="15" y="102"/>
                        </a:cubicBezTo>
                        <a:cubicBezTo>
                          <a:pt x="14" y="100"/>
                          <a:pt x="14" y="100"/>
                          <a:pt x="14" y="100"/>
                        </a:cubicBezTo>
                        <a:cubicBezTo>
                          <a:pt x="12" y="101"/>
                          <a:pt x="12" y="101"/>
                          <a:pt x="12" y="101"/>
                        </a:cubicBezTo>
                        <a:cubicBezTo>
                          <a:pt x="10" y="102"/>
                          <a:pt x="7" y="102"/>
                          <a:pt x="4" y="103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2" y="107"/>
                          <a:pt x="2" y="107"/>
                          <a:pt x="2" y="107"/>
                        </a:cubicBezTo>
                        <a:cubicBezTo>
                          <a:pt x="8" y="115"/>
                          <a:pt x="15" y="121"/>
                          <a:pt x="24" y="127"/>
                        </a:cubicBezTo>
                        <a:cubicBezTo>
                          <a:pt x="44" y="141"/>
                          <a:pt x="70" y="148"/>
                          <a:pt x="97" y="148"/>
                        </a:cubicBezTo>
                        <a:cubicBezTo>
                          <a:pt x="108" y="148"/>
                          <a:pt x="119" y="147"/>
                          <a:pt x="130" y="144"/>
                        </a:cubicBezTo>
                        <a:cubicBezTo>
                          <a:pt x="156" y="172"/>
                          <a:pt x="156" y="172"/>
                          <a:pt x="156" y="172"/>
                        </a:cubicBezTo>
                        <a:cubicBezTo>
                          <a:pt x="176" y="194"/>
                          <a:pt x="176" y="194"/>
                          <a:pt x="176" y="194"/>
                        </a:cubicBezTo>
                        <a:cubicBezTo>
                          <a:pt x="182" y="200"/>
                          <a:pt x="182" y="200"/>
                          <a:pt x="182" y="200"/>
                        </a:cubicBezTo>
                        <a:cubicBezTo>
                          <a:pt x="180" y="192"/>
                          <a:pt x="180" y="192"/>
                          <a:pt x="180" y="192"/>
                        </a:cubicBezTo>
                        <a:cubicBezTo>
                          <a:pt x="175" y="163"/>
                          <a:pt x="175" y="163"/>
                          <a:pt x="175" y="163"/>
                        </a:cubicBezTo>
                        <a:cubicBezTo>
                          <a:pt x="168" y="129"/>
                          <a:pt x="168" y="129"/>
                          <a:pt x="168" y="129"/>
                        </a:cubicBezTo>
                        <a:cubicBezTo>
                          <a:pt x="190" y="115"/>
                          <a:pt x="203" y="95"/>
                          <a:pt x="203" y="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</p:grpSp>
          </p:grpSp>
          <p:grpSp>
            <p:nvGrpSpPr>
              <p:cNvPr id="13" name="Group 14"/>
              <p:cNvGrpSpPr/>
              <p:nvPr/>
            </p:nvGrpSpPr>
            <p:grpSpPr>
              <a:xfrm>
                <a:off x="3449132" y="3247070"/>
                <a:ext cx="1371600" cy="1371600"/>
                <a:chOff x="3179960" y="2708750"/>
                <a:chExt cx="1371600" cy="137160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179960" y="2708750"/>
                  <a:ext cx="1371600" cy="1371600"/>
                </a:xfrm>
                <a:prstGeom prst="rect">
                  <a:avLst/>
                </a:prstGeom>
                <a:solidFill>
                  <a:srgbClr val="27ACE2"/>
                </a:solidFill>
                <a:ln>
                  <a:solidFill>
                    <a:srgbClr val="27ACE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fr-FR" dirty="0"/>
                </a:p>
              </p:txBody>
            </p:sp>
            <p:pic>
              <p:nvPicPr>
                <p:cNvPr id="26" name="Image 7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5120" b="52707"/>
                <a:stretch/>
              </p:blipFill>
              <p:spPr>
                <a:xfrm>
                  <a:off x="3550777" y="3066988"/>
                  <a:ext cx="645029" cy="71520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7"/>
              <p:cNvGrpSpPr/>
              <p:nvPr/>
            </p:nvGrpSpPr>
            <p:grpSpPr>
              <a:xfrm>
                <a:off x="6211298" y="3247430"/>
                <a:ext cx="1371600" cy="1371600"/>
                <a:chOff x="2214731" y="1909288"/>
                <a:chExt cx="1371600" cy="13716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214731" y="1909288"/>
                  <a:ext cx="1371600" cy="13716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24" name="Picture 19"/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25000"/>
                </a:blip>
                <a:srcRect l="19010" r="19567" b="35903"/>
                <a:stretch/>
              </p:blipFill>
              <p:spPr>
                <a:xfrm>
                  <a:off x="2443526" y="2133499"/>
                  <a:ext cx="926123" cy="923178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23"/>
              <p:cNvGrpSpPr/>
              <p:nvPr/>
            </p:nvGrpSpPr>
            <p:grpSpPr>
              <a:xfrm>
                <a:off x="8975735" y="3249351"/>
                <a:ext cx="1371600" cy="1371600"/>
                <a:chOff x="3924831" y="5049973"/>
                <a:chExt cx="1371600" cy="13716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3924831" y="5049973"/>
                  <a:ext cx="1371600" cy="1371600"/>
                </a:xfrm>
                <a:prstGeom prst="rect">
                  <a:avLst/>
                </a:prstGeom>
                <a:solidFill>
                  <a:srgbClr val="094AB2"/>
                </a:solidFill>
                <a:ln>
                  <a:solidFill>
                    <a:srgbClr val="094A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2" name="Picture Placeholder 5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8" t="42011" r="66905" b="40840"/>
                <a:stretch/>
              </p:blipFill>
              <p:spPr>
                <a:xfrm>
                  <a:off x="4159487" y="5454607"/>
                  <a:ext cx="914400" cy="562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" name="Group 26"/>
              <p:cNvGrpSpPr/>
              <p:nvPr/>
            </p:nvGrpSpPr>
            <p:grpSpPr>
              <a:xfrm>
                <a:off x="7593885" y="3247070"/>
                <a:ext cx="1371600" cy="1371600"/>
                <a:chOff x="3173904" y="3508389"/>
                <a:chExt cx="1371600" cy="13716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73904" y="3508389"/>
                  <a:ext cx="1371600" cy="1371600"/>
                </a:xfrm>
                <a:prstGeom prst="rect">
                  <a:avLst/>
                </a:prstGeom>
                <a:solidFill>
                  <a:srgbClr val="009BC9"/>
                </a:solidFill>
                <a:ln>
                  <a:solidFill>
                    <a:srgbClr val="009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 28"/>
                <p:cNvGrpSpPr/>
                <p:nvPr/>
              </p:nvGrpSpPr>
              <p:grpSpPr>
                <a:xfrm>
                  <a:off x="3408560" y="3736989"/>
                  <a:ext cx="914400" cy="914400"/>
                  <a:chOff x="1539511" y="4588330"/>
                  <a:chExt cx="2377808" cy="2377808"/>
                </a:xfrm>
                <a:effectLst/>
              </p:grpSpPr>
              <p:sp>
                <p:nvSpPr>
                  <p:cNvPr id="19" name="Oval 29"/>
                  <p:cNvSpPr/>
                  <p:nvPr/>
                </p:nvSpPr>
                <p:spPr bwMode="auto">
                  <a:xfrm>
                    <a:off x="1539511" y="4588330"/>
                    <a:ext cx="2377808" cy="23778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pic>
                <p:nvPicPr>
                  <p:cNvPr id="20" name="Picture 3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3963" y="5182782"/>
                    <a:ext cx="1188904" cy="118890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</p:grpSp>
      <p:sp>
        <p:nvSpPr>
          <p:cNvPr id="36" name="Rectangle 35"/>
          <p:cNvSpPr/>
          <p:nvPr/>
        </p:nvSpPr>
        <p:spPr>
          <a:xfrm>
            <a:off x="2901807" y="258749"/>
            <a:ext cx="63829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a typeface="+mj-ea"/>
                <a:cs typeface="+mj-cs"/>
              </a:rPr>
              <a:t>December 5</a:t>
            </a:r>
            <a:r>
              <a:rPr lang="en-US" sz="4000" baseline="30000" dirty="0">
                <a:ea typeface="+mj-ea"/>
                <a:cs typeface="+mj-cs"/>
              </a:rPr>
              <a:t>th</a:t>
            </a:r>
            <a:r>
              <a:rPr lang="en-US" sz="4000" dirty="0">
                <a:ea typeface="+mj-ea"/>
                <a:cs typeface="+mj-cs"/>
              </a:rPr>
              <a:t>, 2016</a:t>
            </a:r>
            <a:endParaRPr lang="en-US" sz="4000" dirty="0"/>
          </a:p>
          <a:p>
            <a:pPr algn="ctr"/>
            <a:r>
              <a:rPr lang="en-US" sz="4000" dirty="0"/>
              <a:t>aOS Day Brussels </a:t>
            </a:r>
            <a:endParaRPr lang="en-US" sz="11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736" y="505275"/>
            <a:ext cx="2868261" cy="954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460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52400" y="4486274"/>
            <a:ext cx="8546757" cy="714375"/>
          </a:xfrm>
        </p:spPr>
        <p:txBody>
          <a:bodyPr/>
          <a:lstStyle/>
          <a:p>
            <a:r>
              <a:rPr lang="fr-FR" dirty="0" err="1"/>
              <a:t>Demonstration</a:t>
            </a:r>
            <a:endParaRPr lang="fr-FR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2400" y="5280111"/>
            <a:ext cx="4115486" cy="626676"/>
          </a:xfrm>
        </p:spPr>
        <p:txBody>
          <a:bodyPr/>
          <a:lstStyle/>
          <a:p>
            <a:r>
              <a:rPr lang="en-US" dirty="0"/>
              <a:t>Florent Appointaire</a:t>
            </a:r>
          </a:p>
          <a:p>
            <a:r>
              <a:rPr lang="en-US" dirty="0"/>
              <a:t>       @</a:t>
            </a:r>
            <a:r>
              <a:rPr lang="en-US" dirty="0" err="1"/>
              <a:t>florent_app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47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Questions/</a:t>
            </a:r>
            <a:r>
              <a:rPr lang="fr-FR" dirty="0" err="1"/>
              <a:t>Answers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Florent Appointaire</a:t>
            </a:r>
          </a:p>
          <a:p>
            <a:r>
              <a:rPr lang="en-US" dirty="0"/>
              <a:t>       @</a:t>
            </a:r>
            <a:r>
              <a:rPr lang="en-US" dirty="0" err="1"/>
              <a:t>florent_app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774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Single Corner Rectangle 4"/>
          <p:cNvSpPr/>
          <p:nvPr/>
        </p:nvSpPr>
        <p:spPr>
          <a:xfrm>
            <a:off x="-1" y="1"/>
            <a:ext cx="9591869" cy="4323146"/>
          </a:xfrm>
          <a:prstGeom prst="snip1Rect">
            <a:avLst>
              <a:gd name="adj" fmla="val 50000"/>
            </a:avLst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5" y="5270797"/>
            <a:ext cx="4115157" cy="7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838" y="2514598"/>
            <a:ext cx="620683" cy="369332"/>
          </a:xfrm>
          <a:prstGeom prst="rect">
            <a:avLst/>
          </a:prstGeom>
          <a:solidFill>
            <a:srgbClr val="EF512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Gold</a:t>
            </a:r>
            <a:endParaRPr lang="fr-FR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2218252"/>
            <a:ext cx="3009900" cy="962025"/>
          </a:xfrm>
          <a:prstGeom prst="rect">
            <a:avLst/>
          </a:prstGeom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9" y="595251"/>
            <a:ext cx="3948112" cy="84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3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" b="3037"/>
          <a:stretch/>
        </p:blipFill>
        <p:spPr>
          <a:xfrm>
            <a:off x="-1" y="0"/>
            <a:ext cx="1223007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282" y="177280"/>
            <a:ext cx="31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grpSp>
        <p:nvGrpSpPr>
          <p:cNvPr id="38" name="Groupe 37"/>
          <p:cNvGrpSpPr/>
          <p:nvPr/>
        </p:nvGrpSpPr>
        <p:grpSpPr>
          <a:xfrm>
            <a:off x="570988" y="4183905"/>
            <a:ext cx="11050024" cy="1376676"/>
            <a:chOff x="649901" y="3202893"/>
            <a:chExt cx="11050024" cy="13766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49" y="3202893"/>
              <a:ext cx="1376676" cy="1376676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grpSp>
          <p:nvGrpSpPr>
            <p:cNvPr id="7" name="Group 1023"/>
            <p:cNvGrpSpPr/>
            <p:nvPr/>
          </p:nvGrpSpPr>
          <p:grpSpPr>
            <a:xfrm>
              <a:off x="649901" y="3202893"/>
              <a:ext cx="9663049" cy="1373881"/>
              <a:chOff x="684286" y="3247070"/>
              <a:chExt cx="9663049" cy="1373881"/>
            </a:xfrm>
          </p:grpSpPr>
          <p:grpSp>
            <p:nvGrpSpPr>
              <p:cNvPr id="8" name="Group 2"/>
              <p:cNvGrpSpPr/>
              <p:nvPr/>
            </p:nvGrpSpPr>
            <p:grpSpPr>
              <a:xfrm>
                <a:off x="4828711" y="3247430"/>
                <a:ext cx="1371600" cy="1371600"/>
                <a:chOff x="832144" y="1909288"/>
                <a:chExt cx="1371600" cy="1371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832144" y="1909288"/>
                  <a:ext cx="1371600" cy="1371600"/>
                </a:xfrm>
                <a:prstGeom prst="rect">
                  <a:avLst/>
                </a:prstGeom>
                <a:solidFill>
                  <a:srgbClr val="F25022"/>
                </a:solidFill>
                <a:ln>
                  <a:solidFill>
                    <a:srgbClr val="F250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Picture 26"/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781"/>
                <a:stretch/>
              </p:blipFill>
              <p:spPr>
                <a:xfrm>
                  <a:off x="1151129" y="2165185"/>
                  <a:ext cx="745742" cy="85980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066709" y="3247916"/>
                <a:ext cx="1371600" cy="1371600"/>
                <a:chOff x="2220623" y="3292741"/>
                <a:chExt cx="1371600" cy="13716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2220623" y="3292741"/>
                  <a:ext cx="1371600" cy="1371600"/>
                </a:xfrm>
                <a:prstGeom prst="rect">
                  <a:avLst/>
                </a:prstGeom>
                <a:solidFill>
                  <a:srgbClr val="FFB900"/>
                </a:solidFill>
                <a:ln>
                  <a:solidFill>
                    <a:srgbClr val="FFB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347509" y="3627032"/>
                  <a:ext cx="110995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aOS</a:t>
                  </a:r>
                  <a:endParaRPr lang="fr-FR" sz="4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" name="Group 8"/>
              <p:cNvGrpSpPr/>
              <p:nvPr/>
            </p:nvGrpSpPr>
            <p:grpSpPr>
              <a:xfrm>
                <a:off x="684286" y="3247371"/>
                <a:ext cx="1371600" cy="1371600"/>
                <a:chOff x="838200" y="3292196"/>
                <a:chExt cx="1371600" cy="13716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838200" y="3292196"/>
                  <a:ext cx="1371600" cy="1371600"/>
                </a:xfrm>
                <a:prstGeom prst="rect">
                  <a:avLst/>
                </a:prstGeom>
                <a:solidFill>
                  <a:srgbClr val="7FBA00"/>
                </a:solidFill>
                <a:ln>
                  <a:solidFill>
                    <a:srgbClr val="7FB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8" name="Image 35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</a:blip>
                <a:stretch>
                  <a:fillRect/>
                </a:stretch>
              </p:blipFill>
              <p:spPr>
                <a:xfrm>
                  <a:off x="945515" y="3631377"/>
                  <a:ext cx="742522" cy="773918"/>
                </a:xfrm>
                <a:prstGeom prst="rect">
                  <a:avLst/>
                </a:prstGeom>
              </p:spPr>
            </p:pic>
            <p:grpSp>
              <p:nvGrpSpPr>
                <p:cNvPr id="29" name="Group 28"/>
                <p:cNvGrpSpPr>
                  <a:grpSpLocks noChangeAspect="1"/>
                </p:cNvGrpSpPr>
                <p:nvPr/>
              </p:nvGrpSpPr>
              <p:grpSpPr bwMode="black">
                <a:xfrm>
                  <a:off x="1552697" y="3524209"/>
                  <a:ext cx="547232" cy="413547"/>
                  <a:chOff x="5152725" y="4450437"/>
                  <a:chExt cx="311284" cy="235362"/>
                </a:xfrm>
              </p:grpSpPr>
              <p:sp>
                <p:nvSpPr>
                  <p:cNvPr id="30" name="Freeform 168"/>
                  <p:cNvSpPr>
                    <a:spLocks noEditPoints="1"/>
                  </p:cNvSpPr>
                  <p:nvPr/>
                </p:nvSpPr>
                <p:spPr bwMode="black">
                  <a:xfrm>
                    <a:off x="5152725" y="4450437"/>
                    <a:ext cx="212585" cy="199299"/>
                  </a:xfrm>
                  <a:custGeom>
                    <a:avLst/>
                    <a:gdLst/>
                    <a:ahLst/>
                    <a:cxnLst>
                      <a:cxn ang="0">
                        <a:pos x="215" y="24"/>
                      </a:cxn>
                      <a:cxn ang="0">
                        <a:pos x="127" y="0"/>
                      </a:cxn>
                      <a:cxn ang="0">
                        <a:pos x="39" y="24"/>
                      </a:cxn>
                      <a:cxn ang="0">
                        <a:pos x="0" y="89"/>
                      </a:cxn>
                      <a:cxn ang="0">
                        <a:pos x="42" y="155"/>
                      </a:cxn>
                      <a:cxn ang="0">
                        <a:pos x="34" y="197"/>
                      </a:cxn>
                      <a:cxn ang="0">
                        <a:pos x="27" y="231"/>
                      </a:cxn>
                      <a:cxn ang="0">
                        <a:pos x="25" y="240"/>
                      </a:cxn>
                      <a:cxn ang="0">
                        <a:pos x="31" y="233"/>
                      </a:cxn>
                      <a:cxn ang="0">
                        <a:pos x="55" y="207"/>
                      </a:cxn>
                      <a:cxn ang="0">
                        <a:pos x="87" y="173"/>
                      </a:cxn>
                      <a:cxn ang="0">
                        <a:pos x="127" y="178"/>
                      </a:cxn>
                      <a:cxn ang="0">
                        <a:pos x="215" y="153"/>
                      </a:cxn>
                      <a:cxn ang="0">
                        <a:pos x="255" y="89"/>
                      </a:cxn>
                      <a:cxn ang="0">
                        <a:pos x="215" y="24"/>
                      </a:cxn>
                      <a:cxn ang="0">
                        <a:pos x="59" y="149"/>
                      </a:cxn>
                      <a:cxn ang="0">
                        <a:pos x="59" y="147"/>
                      </a:cxn>
                      <a:cxn ang="0">
                        <a:pos x="57" y="147"/>
                      </a:cxn>
                      <a:cxn ang="0">
                        <a:pos x="15" y="89"/>
                      </a:cxn>
                      <a:cxn ang="0">
                        <a:pos x="127" y="15"/>
                      </a:cxn>
                      <a:cxn ang="0">
                        <a:pos x="240" y="89"/>
                      </a:cxn>
                      <a:cxn ang="0">
                        <a:pos x="127" y="163"/>
                      </a:cxn>
                      <a:cxn ang="0">
                        <a:pos x="83" y="157"/>
                      </a:cxn>
                      <a:cxn ang="0">
                        <a:pos x="82" y="156"/>
                      </a:cxn>
                      <a:cxn ang="0">
                        <a:pos x="81" y="158"/>
                      </a:cxn>
                      <a:cxn ang="0">
                        <a:pos x="50" y="191"/>
                      </a:cxn>
                      <a:cxn ang="0">
                        <a:pos x="59" y="149"/>
                      </a:cxn>
                    </a:cxnLst>
                    <a:rect l="0" t="0" r="r" b="b"/>
                    <a:pathLst>
                      <a:path w="255" h="240">
                        <a:moveTo>
                          <a:pt x="215" y="24"/>
                        </a:moveTo>
                        <a:cubicBezTo>
                          <a:pt x="192" y="8"/>
                          <a:pt x="160" y="0"/>
                          <a:pt x="127" y="0"/>
                        </a:cubicBezTo>
                        <a:cubicBezTo>
                          <a:pt x="94" y="0"/>
                          <a:pt x="63" y="8"/>
                          <a:pt x="39" y="24"/>
                        </a:cubicBezTo>
                        <a:cubicBezTo>
                          <a:pt x="14" y="41"/>
                          <a:pt x="0" y="64"/>
                          <a:pt x="0" y="89"/>
                        </a:cubicBezTo>
                        <a:cubicBezTo>
                          <a:pt x="0" y="114"/>
                          <a:pt x="15" y="138"/>
                          <a:pt x="42" y="155"/>
                        </a:cubicBezTo>
                        <a:cubicBezTo>
                          <a:pt x="34" y="197"/>
                          <a:pt x="34" y="197"/>
                          <a:pt x="34" y="197"/>
                        </a:cubicBezTo>
                        <a:cubicBezTo>
                          <a:pt x="27" y="231"/>
                          <a:pt x="27" y="231"/>
                          <a:pt x="27" y="231"/>
                        </a:cubicBezTo>
                        <a:cubicBezTo>
                          <a:pt x="25" y="240"/>
                          <a:pt x="25" y="240"/>
                          <a:pt x="25" y="240"/>
                        </a:cubicBezTo>
                        <a:cubicBezTo>
                          <a:pt x="31" y="233"/>
                          <a:pt x="31" y="233"/>
                          <a:pt x="31" y="233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87" y="173"/>
                          <a:pt x="87" y="173"/>
                          <a:pt x="87" y="173"/>
                        </a:cubicBezTo>
                        <a:cubicBezTo>
                          <a:pt x="100" y="176"/>
                          <a:pt x="113" y="178"/>
                          <a:pt x="127" y="178"/>
                        </a:cubicBezTo>
                        <a:cubicBezTo>
                          <a:pt x="160" y="178"/>
                          <a:pt x="192" y="169"/>
                          <a:pt x="215" y="153"/>
                        </a:cubicBezTo>
                        <a:cubicBezTo>
                          <a:pt x="241" y="136"/>
                          <a:pt x="255" y="113"/>
                          <a:pt x="255" y="89"/>
                        </a:cubicBezTo>
                        <a:cubicBezTo>
                          <a:pt x="255" y="64"/>
                          <a:pt x="241" y="41"/>
                          <a:pt x="215" y="24"/>
                        </a:cubicBezTo>
                        <a:close/>
                        <a:moveTo>
                          <a:pt x="59" y="149"/>
                        </a:moveTo>
                        <a:cubicBezTo>
                          <a:pt x="59" y="147"/>
                          <a:pt x="59" y="147"/>
                          <a:pt x="59" y="147"/>
                        </a:cubicBezTo>
                        <a:cubicBezTo>
                          <a:pt x="57" y="147"/>
                          <a:pt x="57" y="147"/>
                          <a:pt x="57" y="147"/>
                        </a:cubicBezTo>
                        <a:cubicBezTo>
                          <a:pt x="30" y="132"/>
                          <a:pt x="15" y="111"/>
                          <a:pt x="15" y="89"/>
                        </a:cubicBezTo>
                        <a:cubicBezTo>
                          <a:pt x="15" y="48"/>
                          <a:pt x="65" y="15"/>
                          <a:pt x="127" y="15"/>
                        </a:cubicBezTo>
                        <a:cubicBezTo>
                          <a:pt x="189" y="15"/>
                          <a:pt x="240" y="48"/>
                          <a:pt x="240" y="89"/>
                        </a:cubicBezTo>
                        <a:cubicBezTo>
                          <a:pt x="240" y="129"/>
                          <a:pt x="189" y="163"/>
                          <a:pt x="127" y="163"/>
                        </a:cubicBezTo>
                        <a:cubicBezTo>
                          <a:pt x="112" y="163"/>
                          <a:pt x="97" y="161"/>
                          <a:pt x="83" y="157"/>
                        </a:cubicBezTo>
                        <a:cubicBezTo>
                          <a:pt x="82" y="156"/>
                          <a:pt x="82" y="156"/>
                          <a:pt x="82" y="156"/>
                        </a:cubicBezTo>
                        <a:cubicBezTo>
                          <a:pt x="81" y="158"/>
                          <a:pt x="81" y="158"/>
                          <a:pt x="81" y="158"/>
                        </a:cubicBezTo>
                        <a:cubicBezTo>
                          <a:pt x="50" y="191"/>
                          <a:pt x="50" y="191"/>
                          <a:pt x="50" y="191"/>
                        </a:cubicBezTo>
                        <a:lnTo>
                          <a:pt x="59" y="1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  <p:sp>
                <p:nvSpPr>
                  <p:cNvPr id="31" name="Freeform 169"/>
                  <p:cNvSpPr>
                    <a:spLocks/>
                  </p:cNvSpPr>
                  <p:nvPr/>
                </p:nvSpPr>
                <p:spPr bwMode="black">
                  <a:xfrm>
                    <a:off x="5295080" y="4518768"/>
                    <a:ext cx="168929" cy="167031"/>
                  </a:xfrm>
                  <a:custGeom>
                    <a:avLst/>
                    <a:gdLst/>
                    <a:ahLst/>
                    <a:cxnLst>
                      <a:cxn ang="0">
                        <a:pos x="203" y="74"/>
                      </a:cxn>
                      <a:cxn ang="0">
                        <a:pos x="170" y="20"/>
                      </a:cxn>
                      <a:cxn ang="0">
                        <a:pos x="98" y="0"/>
                      </a:cxn>
                      <a:cxn ang="0">
                        <a:pos x="95" y="0"/>
                      </a:cxn>
                      <a:cxn ang="0">
                        <a:pos x="95" y="3"/>
                      </a:cxn>
                      <a:cxn ang="0">
                        <a:pos x="96" y="11"/>
                      </a:cxn>
                      <a:cxn ang="0">
                        <a:pos x="96" y="13"/>
                      </a:cxn>
                      <a:cxn ang="0">
                        <a:pos x="99" y="13"/>
                      </a:cxn>
                      <a:cxn ang="0">
                        <a:pos x="190" y="74"/>
                      </a:cxn>
                      <a:cxn ang="0">
                        <a:pos x="155" y="121"/>
                      </a:cxn>
                      <a:cxn ang="0">
                        <a:pos x="153" y="122"/>
                      </a:cxn>
                      <a:cxn ang="0">
                        <a:pos x="153" y="124"/>
                      </a:cxn>
                      <a:cxn ang="0">
                        <a:pos x="160" y="157"/>
                      </a:cxn>
                      <a:cxn ang="0">
                        <a:pos x="136" y="130"/>
                      </a:cxn>
                      <a:cxn ang="0">
                        <a:pos x="134" y="129"/>
                      </a:cxn>
                      <a:cxn ang="0">
                        <a:pos x="133" y="130"/>
                      </a:cxn>
                      <a:cxn ang="0">
                        <a:pos x="97" y="134"/>
                      </a:cxn>
                      <a:cxn ang="0">
                        <a:pos x="15" y="102"/>
                      </a:cxn>
                      <a:cxn ang="0">
                        <a:pos x="14" y="100"/>
                      </a:cxn>
                      <a:cxn ang="0">
                        <a:pos x="12" y="101"/>
                      </a:cxn>
                      <a:cxn ang="0">
                        <a:pos x="4" y="103"/>
                      </a:cxn>
                      <a:cxn ang="0">
                        <a:pos x="0" y="104"/>
                      </a:cxn>
                      <a:cxn ang="0">
                        <a:pos x="2" y="107"/>
                      </a:cxn>
                      <a:cxn ang="0">
                        <a:pos x="24" y="127"/>
                      </a:cxn>
                      <a:cxn ang="0">
                        <a:pos x="97" y="148"/>
                      </a:cxn>
                      <a:cxn ang="0">
                        <a:pos x="130" y="144"/>
                      </a:cxn>
                      <a:cxn ang="0">
                        <a:pos x="156" y="172"/>
                      </a:cxn>
                      <a:cxn ang="0">
                        <a:pos x="176" y="194"/>
                      </a:cxn>
                      <a:cxn ang="0">
                        <a:pos x="182" y="200"/>
                      </a:cxn>
                      <a:cxn ang="0">
                        <a:pos x="180" y="192"/>
                      </a:cxn>
                      <a:cxn ang="0">
                        <a:pos x="175" y="163"/>
                      </a:cxn>
                      <a:cxn ang="0">
                        <a:pos x="168" y="129"/>
                      </a:cxn>
                      <a:cxn ang="0">
                        <a:pos x="203" y="74"/>
                      </a:cxn>
                    </a:cxnLst>
                    <a:rect l="0" t="0" r="r" b="b"/>
                    <a:pathLst>
                      <a:path w="203" h="200">
                        <a:moveTo>
                          <a:pt x="203" y="74"/>
                        </a:moveTo>
                        <a:cubicBezTo>
                          <a:pt x="203" y="53"/>
                          <a:pt x="191" y="34"/>
                          <a:pt x="170" y="20"/>
                        </a:cubicBezTo>
                        <a:cubicBezTo>
                          <a:pt x="151" y="7"/>
                          <a:pt x="125" y="0"/>
                          <a:pt x="98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5" y="3"/>
                          <a:pt x="95" y="3"/>
                          <a:pt x="95" y="3"/>
                        </a:cubicBezTo>
                        <a:cubicBezTo>
                          <a:pt x="96" y="5"/>
                          <a:pt x="96" y="8"/>
                          <a:pt x="96" y="11"/>
                        </a:cubicBezTo>
                        <a:cubicBezTo>
                          <a:pt x="96" y="13"/>
                          <a:pt x="96" y="13"/>
                          <a:pt x="96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149" y="14"/>
                          <a:pt x="190" y="41"/>
                          <a:pt x="190" y="74"/>
                        </a:cubicBezTo>
                        <a:cubicBezTo>
                          <a:pt x="190" y="92"/>
                          <a:pt x="177" y="110"/>
                          <a:pt x="155" y="121"/>
                        </a:cubicBezTo>
                        <a:cubicBezTo>
                          <a:pt x="153" y="122"/>
                          <a:pt x="153" y="122"/>
                          <a:pt x="153" y="122"/>
                        </a:cubicBezTo>
                        <a:cubicBezTo>
                          <a:pt x="153" y="124"/>
                          <a:pt x="153" y="124"/>
                          <a:pt x="153" y="124"/>
                        </a:cubicBezTo>
                        <a:cubicBezTo>
                          <a:pt x="160" y="157"/>
                          <a:pt x="160" y="157"/>
                          <a:pt x="160" y="157"/>
                        </a:cubicBezTo>
                        <a:cubicBezTo>
                          <a:pt x="136" y="130"/>
                          <a:pt x="136" y="130"/>
                          <a:pt x="136" y="130"/>
                        </a:cubicBezTo>
                        <a:cubicBezTo>
                          <a:pt x="134" y="129"/>
                          <a:pt x="134" y="129"/>
                          <a:pt x="134" y="129"/>
                        </a:cubicBezTo>
                        <a:cubicBezTo>
                          <a:pt x="133" y="130"/>
                          <a:pt x="133" y="130"/>
                          <a:pt x="133" y="130"/>
                        </a:cubicBezTo>
                        <a:cubicBezTo>
                          <a:pt x="122" y="133"/>
                          <a:pt x="109" y="134"/>
                          <a:pt x="97" y="134"/>
                        </a:cubicBezTo>
                        <a:cubicBezTo>
                          <a:pt x="62" y="134"/>
                          <a:pt x="31" y="122"/>
                          <a:pt x="15" y="102"/>
                        </a:cubicBezTo>
                        <a:cubicBezTo>
                          <a:pt x="14" y="100"/>
                          <a:pt x="14" y="100"/>
                          <a:pt x="14" y="100"/>
                        </a:cubicBezTo>
                        <a:cubicBezTo>
                          <a:pt x="12" y="101"/>
                          <a:pt x="12" y="101"/>
                          <a:pt x="12" y="101"/>
                        </a:cubicBezTo>
                        <a:cubicBezTo>
                          <a:pt x="10" y="102"/>
                          <a:pt x="7" y="102"/>
                          <a:pt x="4" y="103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2" y="107"/>
                          <a:pt x="2" y="107"/>
                          <a:pt x="2" y="107"/>
                        </a:cubicBezTo>
                        <a:cubicBezTo>
                          <a:pt x="8" y="115"/>
                          <a:pt x="15" y="121"/>
                          <a:pt x="24" y="127"/>
                        </a:cubicBezTo>
                        <a:cubicBezTo>
                          <a:pt x="44" y="141"/>
                          <a:pt x="70" y="148"/>
                          <a:pt x="97" y="148"/>
                        </a:cubicBezTo>
                        <a:cubicBezTo>
                          <a:pt x="108" y="148"/>
                          <a:pt x="119" y="147"/>
                          <a:pt x="130" y="144"/>
                        </a:cubicBezTo>
                        <a:cubicBezTo>
                          <a:pt x="156" y="172"/>
                          <a:pt x="156" y="172"/>
                          <a:pt x="156" y="172"/>
                        </a:cubicBezTo>
                        <a:cubicBezTo>
                          <a:pt x="176" y="194"/>
                          <a:pt x="176" y="194"/>
                          <a:pt x="176" y="194"/>
                        </a:cubicBezTo>
                        <a:cubicBezTo>
                          <a:pt x="182" y="200"/>
                          <a:pt x="182" y="200"/>
                          <a:pt x="182" y="200"/>
                        </a:cubicBezTo>
                        <a:cubicBezTo>
                          <a:pt x="180" y="192"/>
                          <a:pt x="180" y="192"/>
                          <a:pt x="180" y="192"/>
                        </a:cubicBezTo>
                        <a:cubicBezTo>
                          <a:pt x="175" y="163"/>
                          <a:pt x="175" y="163"/>
                          <a:pt x="175" y="163"/>
                        </a:cubicBezTo>
                        <a:cubicBezTo>
                          <a:pt x="168" y="129"/>
                          <a:pt x="168" y="129"/>
                          <a:pt x="168" y="129"/>
                        </a:cubicBezTo>
                        <a:cubicBezTo>
                          <a:pt x="190" y="115"/>
                          <a:pt x="203" y="95"/>
                          <a:pt x="203" y="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</p:grpSp>
          </p:grpSp>
          <p:grpSp>
            <p:nvGrpSpPr>
              <p:cNvPr id="13" name="Group 14"/>
              <p:cNvGrpSpPr/>
              <p:nvPr/>
            </p:nvGrpSpPr>
            <p:grpSpPr>
              <a:xfrm>
                <a:off x="3449132" y="3247070"/>
                <a:ext cx="1371600" cy="1371600"/>
                <a:chOff x="3179960" y="2708750"/>
                <a:chExt cx="1371600" cy="137160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179960" y="2708750"/>
                  <a:ext cx="1371600" cy="1371600"/>
                </a:xfrm>
                <a:prstGeom prst="rect">
                  <a:avLst/>
                </a:prstGeom>
                <a:solidFill>
                  <a:srgbClr val="27ACE2"/>
                </a:solidFill>
                <a:ln>
                  <a:solidFill>
                    <a:srgbClr val="27ACE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fr-FR" dirty="0"/>
                </a:p>
              </p:txBody>
            </p:sp>
            <p:pic>
              <p:nvPicPr>
                <p:cNvPr id="26" name="Image 7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5120" b="52707"/>
                <a:stretch/>
              </p:blipFill>
              <p:spPr>
                <a:xfrm>
                  <a:off x="3550777" y="3066988"/>
                  <a:ext cx="645029" cy="71520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7"/>
              <p:cNvGrpSpPr/>
              <p:nvPr/>
            </p:nvGrpSpPr>
            <p:grpSpPr>
              <a:xfrm>
                <a:off x="6211298" y="3247430"/>
                <a:ext cx="1371600" cy="1371600"/>
                <a:chOff x="2214731" y="1909288"/>
                <a:chExt cx="1371600" cy="13716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214731" y="1909288"/>
                  <a:ext cx="1371600" cy="13716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24" name="Picture 19"/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25000"/>
                </a:blip>
                <a:srcRect l="19010" r="19567" b="35903"/>
                <a:stretch/>
              </p:blipFill>
              <p:spPr>
                <a:xfrm>
                  <a:off x="2443526" y="2133499"/>
                  <a:ext cx="926123" cy="923178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23"/>
              <p:cNvGrpSpPr/>
              <p:nvPr/>
            </p:nvGrpSpPr>
            <p:grpSpPr>
              <a:xfrm>
                <a:off x="8975735" y="3249351"/>
                <a:ext cx="1371600" cy="1371600"/>
                <a:chOff x="3924831" y="5049973"/>
                <a:chExt cx="1371600" cy="13716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3924831" y="5049973"/>
                  <a:ext cx="1371600" cy="1371600"/>
                </a:xfrm>
                <a:prstGeom prst="rect">
                  <a:avLst/>
                </a:prstGeom>
                <a:solidFill>
                  <a:srgbClr val="094AB2"/>
                </a:solidFill>
                <a:ln>
                  <a:solidFill>
                    <a:srgbClr val="094A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2" name="Picture Placeholder 5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8" t="42011" r="66905" b="40840"/>
                <a:stretch/>
              </p:blipFill>
              <p:spPr>
                <a:xfrm>
                  <a:off x="4159487" y="5454607"/>
                  <a:ext cx="914400" cy="562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" name="Group 26"/>
              <p:cNvGrpSpPr/>
              <p:nvPr/>
            </p:nvGrpSpPr>
            <p:grpSpPr>
              <a:xfrm>
                <a:off x="7593885" y="3247070"/>
                <a:ext cx="1371600" cy="1371600"/>
                <a:chOff x="3173904" y="3508389"/>
                <a:chExt cx="1371600" cy="13716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73904" y="3508389"/>
                  <a:ext cx="1371600" cy="1371600"/>
                </a:xfrm>
                <a:prstGeom prst="rect">
                  <a:avLst/>
                </a:prstGeom>
                <a:solidFill>
                  <a:srgbClr val="009BC9"/>
                </a:solidFill>
                <a:ln>
                  <a:solidFill>
                    <a:srgbClr val="009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 28"/>
                <p:cNvGrpSpPr/>
                <p:nvPr/>
              </p:nvGrpSpPr>
              <p:grpSpPr>
                <a:xfrm>
                  <a:off x="3408560" y="3736989"/>
                  <a:ext cx="914400" cy="914400"/>
                  <a:chOff x="1539511" y="4588330"/>
                  <a:chExt cx="2377808" cy="2377808"/>
                </a:xfrm>
                <a:effectLst/>
              </p:grpSpPr>
              <p:sp>
                <p:nvSpPr>
                  <p:cNvPr id="19" name="Oval 29"/>
                  <p:cNvSpPr/>
                  <p:nvPr/>
                </p:nvSpPr>
                <p:spPr bwMode="auto">
                  <a:xfrm>
                    <a:off x="1539511" y="4588330"/>
                    <a:ext cx="2377808" cy="23778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pic>
                <p:nvPicPr>
                  <p:cNvPr id="20" name="Picture 3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3963" y="5182782"/>
                    <a:ext cx="1188904" cy="118890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</p:grpSp>
      <p:sp>
        <p:nvSpPr>
          <p:cNvPr id="36" name="Rectangle 35"/>
          <p:cNvSpPr/>
          <p:nvPr/>
        </p:nvSpPr>
        <p:spPr>
          <a:xfrm>
            <a:off x="2895522" y="412951"/>
            <a:ext cx="63829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ea typeface="+mj-ea"/>
                <a:cs typeface="+mj-cs"/>
              </a:rPr>
              <a:t>5 Décembre 2016</a:t>
            </a:r>
            <a:endParaRPr lang="fr-FR" sz="3200" dirty="0"/>
          </a:p>
          <a:p>
            <a:pPr algn="ctr"/>
            <a:r>
              <a:rPr lang="fr-FR" sz="3200" dirty="0"/>
              <a:t>Journée aOS Bruxelles</a:t>
            </a:r>
            <a:endParaRPr lang="en-US" sz="1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736" y="505275"/>
            <a:ext cx="2868261" cy="954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754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" b="3037"/>
          <a:stretch/>
        </p:blipFill>
        <p:spPr>
          <a:xfrm>
            <a:off x="-1" y="0"/>
            <a:ext cx="1223007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282" y="177280"/>
            <a:ext cx="31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grpSp>
        <p:nvGrpSpPr>
          <p:cNvPr id="38" name="Groupe 37"/>
          <p:cNvGrpSpPr/>
          <p:nvPr/>
        </p:nvGrpSpPr>
        <p:grpSpPr>
          <a:xfrm>
            <a:off x="570988" y="4183905"/>
            <a:ext cx="11050024" cy="1376676"/>
            <a:chOff x="649901" y="3202893"/>
            <a:chExt cx="11050024" cy="13766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49" y="3202893"/>
              <a:ext cx="1376676" cy="1376676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grpSp>
          <p:nvGrpSpPr>
            <p:cNvPr id="7" name="Group 1023"/>
            <p:cNvGrpSpPr/>
            <p:nvPr/>
          </p:nvGrpSpPr>
          <p:grpSpPr>
            <a:xfrm>
              <a:off x="649901" y="3202893"/>
              <a:ext cx="9663049" cy="1373881"/>
              <a:chOff x="684286" y="3247070"/>
              <a:chExt cx="9663049" cy="1373881"/>
            </a:xfrm>
          </p:grpSpPr>
          <p:grpSp>
            <p:nvGrpSpPr>
              <p:cNvPr id="8" name="Group 2"/>
              <p:cNvGrpSpPr/>
              <p:nvPr/>
            </p:nvGrpSpPr>
            <p:grpSpPr>
              <a:xfrm>
                <a:off x="4828711" y="3247430"/>
                <a:ext cx="1371600" cy="1371600"/>
                <a:chOff x="832144" y="1909288"/>
                <a:chExt cx="1371600" cy="1371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832144" y="1909288"/>
                  <a:ext cx="1371600" cy="1371600"/>
                </a:xfrm>
                <a:prstGeom prst="rect">
                  <a:avLst/>
                </a:prstGeom>
                <a:solidFill>
                  <a:srgbClr val="F25022"/>
                </a:solidFill>
                <a:ln>
                  <a:solidFill>
                    <a:srgbClr val="F250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Picture 26"/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781"/>
                <a:stretch/>
              </p:blipFill>
              <p:spPr>
                <a:xfrm>
                  <a:off x="1151129" y="2165185"/>
                  <a:ext cx="745742" cy="85980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066709" y="3247916"/>
                <a:ext cx="1371600" cy="1371600"/>
                <a:chOff x="2220623" y="3292741"/>
                <a:chExt cx="1371600" cy="13716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2220623" y="3292741"/>
                  <a:ext cx="1371600" cy="1371600"/>
                </a:xfrm>
                <a:prstGeom prst="rect">
                  <a:avLst/>
                </a:prstGeom>
                <a:solidFill>
                  <a:srgbClr val="FFB900"/>
                </a:solidFill>
                <a:ln>
                  <a:solidFill>
                    <a:srgbClr val="FFB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347509" y="3627032"/>
                  <a:ext cx="110995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aOS</a:t>
                  </a:r>
                  <a:endParaRPr lang="fr-FR" sz="4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" name="Group 8"/>
              <p:cNvGrpSpPr/>
              <p:nvPr/>
            </p:nvGrpSpPr>
            <p:grpSpPr>
              <a:xfrm>
                <a:off x="684286" y="3247371"/>
                <a:ext cx="1371600" cy="1371600"/>
                <a:chOff x="838200" y="3292196"/>
                <a:chExt cx="1371600" cy="13716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838200" y="3292196"/>
                  <a:ext cx="1371600" cy="1371600"/>
                </a:xfrm>
                <a:prstGeom prst="rect">
                  <a:avLst/>
                </a:prstGeom>
                <a:solidFill>
                  <a:srgbClr val="7FBA00"/>
                </a:solidFill>
                <a:ln>
                  <a:solidFill>
                    <a:srgbClr val="7FB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8" name="Image 35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</a:blip>
                <a:stretch>
                  <a:fillRect/>
                </a:stretch>
              </p:blipFill>
              <p:spPr>
                <a:xfrm>
                  <a:off x="945515" y="3631377"/>
                  <a:ext cx="742522" cy="773918"/>
                </a:xfrm>
                <a:prstGeom prst="rect">
                  <a:avLst/>
                </a:prstGeom>
              </p:spPr>
            </p:pic>
            <p:grpSp>
              <p:nvGrpSpPr>
                <p:cNvPr id="29" name="Group 28"/>
                <p:cNvGrpSpPr>
                  <a:grpSpLocks noChangeAspect="1"/>
                </p:cNvGrpSpPr>
                <p:nvPr/>
              </p:nvGrpSpPr>
              <p:grpSpPr bwMode="black">
                <a:xfrm>
                  <a:off x="1552697" y="3524209"/>
                  <a:ext cx="547232" cy="413547"/>
                  <a:chOff x="5152725" y="4450437"/>
                  <a:chExt cx="311284" cy="235362"/>
                </a:xfrm>
              </p:grpSpPr>
              <p:sp>
                <p:nvSpPr>
                  <p:cNvPr id="30" name="Freeform 168"/>
                  <p:cNvSpPr>
                    <a:spLocks noEditPoints="1"/>
                  </p:cNvSpPr>
                  <p:nvPr/>
                </p:nvSpPr>
                <p:spPr bwMode="black">
                  <a:xfrm>
                    <a:off x="5152725" y="4450437"/>
                    <a:ext cx="212585" cy="199299"/>
                  </a:xfrm>
                  <a:custGeom>
                    <a:avLst/>
                    <a:gdLst/>
                    <a:ahLst/>
                    <a:cxnLst>
                      <a:cxn ang="0">
                        <a:pos x="215" y="24"/>
                      </a:cxn>
                      <a:cxn ang="0">
                        <a:pos x="127" y="0"/>
                      </a:cxn>
                      <a:cxn ang="0">
                        <a:pos x="39" y="24"/>
                      </a:cxn>
                      <a:cxn ang="0">
                        <a:pos x="0" y="89"/>
                      </a:cxn>
                      <a:cxn ang="0">
                        <a:pos x="42" y="155"/>
                      </a:cxn>
                      <a:cxn ang="0">
                        <a:pos x="34" y="197"/>
                      </a:cxn>
                      <a:cxn ang="0">
                        <a:pos x="27" y="231"/>
                      </a:cxn>
                      <a:cxn ang="0">
                        <a:pos x="25" y="240"/>
                      </a:cxn>
                      <a:cxn ang="0">
                        <a:pos x="31" y="233"/>
                      </a:cxn>
                      <a:cxn ang="0">
                        <a:pos x="55" y="207"/>
                      </a:cxn>
                      <a:cxn ang="0">
                        <a:pos x="87" y="173"/>
                      </a:cxn>
                      <a:cxn ang="0">
                        <a:pos x="127" y="178"/>
                      </a:cxn>
                      <a:cxn ang="0">
                        <a:pos x="215" y="153"/>
                      </a:cxn>
                      <a:cxn ang="0">
                        <a:pos x="255" y="89"/>
                      </a:cxn>
                      <a:cxn ang="0">
                        <a:pos x="215" y="24"/>
                      </a:cxn>
                      <a:cxn ang="0">
                        <a:pos x="59" y="149"/>
                      </a:cxn>
                      <a:cxn ang="0">
                        <a:pos x="59" y="147"/>
                      </a:cxn>
                      <a:cxn ang="0">
                        <a:pos x="57" y="147"/>
                      </a:cxn>
                      <a:cxn ang="0">
                        <a:pos x="15" y="89"/>
                      </a:cxn>
                      <a:cxn ang="0">
                        <a:pos x="127" y="15"/>
                      </a:cxn>
                      <a:cxn ang="0">
                        <a:pos x="240" y="89"/>
                      </a:cxn>
                      <a:cxn ang="0">
                        <a:pos x="127" y="163"/>
                      </a:cxn>
                      <a:cxn ang="0">
                        <a:pos x="83" y="157"/>
                      </a:cxn>
                      <a:cxn ang="0">
                        <a:pos x="82" y="156"/>
                      </a:cxn>
                      <a:cxn ang="0">
                        <a:pos x="81" y="158"/>
                      </a:cxn>
                      <a:cxn ang="0">
                        <a:pos x="50" y="191"/>
                      </a:cxn>
                      <a:cxn ang="0">
                        <a:pos x="59" y="149"/>
                      </a:cxn>
                    </a:cxnLst>
                    <a:rect l="0" t="0" r="r" b="b"/>
                    <a:pathLst>
                      <a:path w="255" h="240">
                        <a:moveTo>
                          <a:pt x="215" y="24"/>
                        </a:moveTo>
                        <a:cubicBezTo>
                          <a:pt x="192" y="8"/>
                          <a:pt x="160" y="0"/>
                          <a:pt x="127" y="0"/>
                        </a:cubicBezTo>
                        <a:cubicBezTo>
                          <a:pt x="94" y="0"/>
                          <a:pt x="63" y="8"/>
                          <a:pt x="39" y="24"/>
                        </a:cubicBezTo>
                        <a:cubicBezTo>
                          <a:pt x="14" y="41"/>
                          <a:pt x="0" y="64"/>
                          <a:pt x="0" y="89"/>
                        </a:cubicBezTo>
                        <a:cubicBezTo>
                          <a:pt x="0" y="114"/>
                          <a:pt x="15" y="138"/>
                          <a:pt x="42" y="155"/>
                        </a:cubicBezTo>
                        <a:cubicBezTo>
                          <a:pt x="34" y="197"/>
                          <a:pt x="34" y="197"/>
                          <a:pt x="34" y="197"/>
                        </a:cubicBezTo>
                        <a:cubicBezTo>
                          <a:pt x="27" y="231"/>
                          <a:pt x="27" y="231"/>
                          <a:pt x="27" y="231"/>
                        </a:cubicBezTo>
                        <a:cubicBezTo>
                          <a:pt x="25" y="240"/>
                          <a:pt x="25" y="240"/>
                          <a:pt x="25" y="240"/>
                        </a:cubicBezTo>
                        <a:cubicBezTo>
                          <a:pt x="31" y="233"/>
                          <a:pt x="31" y="233"/>
                          <a:pt x="31" y="233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87" y="173"/>
                          <a:pt x="87" y="173"/>
                          <a:pt x="87" y="173"/>
                        </a:cubicBezTo>
                        <a:cubicBezTo>
                          <a:pt x="100" y="176"/>
                          <a:pt x="113" y="178"/>
                          <a:pt x="127" y="178"/>
                        </a:cubicBezTo>
                        <a:cubicBezTo>
                          <a:pt x="160" y="178"/>
                          <a:pt x="192" y="169"/>
                          <a:pt x="215" y="153"/>
                        </a:cubicBezTo>
                        <a:cubicBezTo>
                          <a:pt x="241" y="136"/>
                          <a:pt x="255" y="113"/>
                          <a:pt x="255" y="89"/>
                        </a:cubicBezTo>
                        <a:cubicBezTo>
                          <a:pt x="255" y="64"/>
                          <a:pt x="241" y="41"/>
                          <a:pt x="215" y="24"/>
                        </a:cubicBezTo>
                        <a:close/>
                        <a:moveTo>
                          <a:pt x="59" y="149"/>
                        </a:moveTo>
                        <a:cubicBezTo>
                          <a:pt x="59" y="147"/>
                          <a:pt x="59" y="147"/>
                          <a:pt x="59" y="147"/>
                        </a:cubicBezTo>
                        <a:cubicBezTo>
                          <a:pt x="57" y="147"/>
                          <a:pt x="57" y="147"/>
                          <a:pt x="57" y="147"/>
                        </a:cubicBezTo>
                        <a:cubicBezTo>
                          <a:pt x="30" y="132"/>
                          <a:pt x="15" y="111"/>
                          <a:pt x="15" y="89"/>
                        </a:cubicBezTo>
                        <a:cubicBezTo>
                          <a:pt x="15" y="48"/>
                          <a:pt x="65" y="15"/>
                          <a:pt x="127" y="15"/>
                        </a:cubicBezTo>
                        <a:cubicBezTo>
                          <a:pt x="189" y="15"/>
                          <a:pt x="240" y="48"/>
                          <a:pt x="240" y="89"/>
                        </a:cubicBezTo>
                        <a:cubicBezTo>
                          <a:pt x="240" y="129"/>
                          <a:pt x="189" y="163"/>
                          <a:pt x="127" y="163"/>
                        </a:cubicBezTo>
                        <a:cubicBezTo>
                          <a:pt x="112" y="163"/>
                          <a:pt x="97" y="161"/>
                          <a:pt x="83" y="157"/>
                        </a:cubicBezTo>
                        <a:cubicBezTo>
                          <a:pt x="82" y="156"/>
                          <a:pt x="82" y="156"/>
                          <a:pt x="82" y="156"/>
                        </a:cubicBezTo>
                        <a:cubicBezTo>
                          <a:pt x="81" y="158"/>
                          <a:pt x="81" y="158"/>
                          <a:pt x="81" y="158"/>
                        </a:cubicBezTo>
                        <a:cubicBezTo>
                          <a:pt x="50" y="191"/>
                          <a:pt x="50" y="191"/>
                          <a:pt x="50" y="191"/>
                        </a:cubicBezTo>
                        <a:lnTo>
                          <a:pt x="59" y="1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  <p:sp>
                <p:nvSpPr>
                  <p:cNvPr id="31" name="Freeform 169"/>
                  <p:cNvSpPr>
                    <a:spLocks/>
                  </p:cNvSpPr>
                  <p:nvPr/>
                </p:nvSpPr>
                <p:spPr bwMode="black">
                  <a:xfrm>
                    <a:off x="5295080" y="4518768"/>
                    <a:ext cx="168929" cy="167031"/>
                  </a:xfrm>
                  <a:custGeom>
                    <a:avLst/>
                    <a:gdLst/>
                    <a:ahLst/>
                    <a:cxnLst>
                      <a:cxn ang="0">
                        <a:pos x="203" y="74"/>
                      </a:cxn>
                      <a:cxn ang="0">
                        <a:pos x="170" y="20"/>
                      </a:cxn>
                      <a:cxn ang="0">
                        <a:pos x="98" y="0"/>
                      </a:cxn>
                      <a:cxn ang="0">
                        <a:pos x="95" y="0"/>
                      </a:cxn>
                      <a:cxn ang="0">
                        <a:pos x="95" y="3"/>
                      </a:cxn>
                      <a:cxn ang="0">
                        <a:pos x="96" y="11"/>
                      </a:cxn>
                      <a:cxn ang="0">
                        <a:pos x="96" y="13"/>
                      </a:cxn>
                      <a:cxn ang="0">
                        <a:pos x="99" y="13"/>
                      </a:cxn>
                      <a:cxn ang="0">
                        <a:pos x="190" y="74"/>
                      </a:cxn>
                      <a:cxn ang="0">
                        <a:pos x="155" y="121"/>
                      </a:cxn>
                      <a:cxn ang="0">
                        <a:pos x="153" y="122"/>
                      </a:cxn>
                      <a:cxn ang="0">
                        <a:pos x="153" y="124"/>
                      </a:cxn>
                      <a:cxn ang="0">
                        <a:pos x="160" y="157"/>
                      </a:cxn>
                      <a:cxn ang="0">
                        <a:pos x="136" y="130"/>
                      </a:cxn>
                      <a:cxn ang="0">
                        <a:pos x="134" y="129"/>
                      </a:cxn>
                      <a:cxn ang="0">
                        <a:pos x="133" y="130"/>
                      </a:cxn>
                      <a:cxn ang="0">
                        <a:pos x="97" y="134"/>
                      </a:cxn>
                      <a:cxn ang="0">
                        <a:pos x="15" y="102"/>
                      </a:cxn>
                      <a:cxn ang="0">
                        <a:pos x="14" y="100"/>
                      </a:cxn>
                      <a:cxn ang="0">
                        <a:pos x="12" y="101"/>
                      </a:cxn>
                      <a:cxn ang="0">
                        <a:pos x="4" y="103"/>
                      </a:cxn>
                      <a:cxn ang="0">
                        <a:pos x="0" y="104"/>
                      </a:cxn>
                      <a:cxn ang="0">
                        <a:pos x="2" y="107"/>
                      </a:cxn>
                      <a:cxn ang="0">
                        <a:pos x="24" y="127"/>
                      </a:cxn>
                      <a:cxn ang="0">
                        <a:pos x="97" y="148"/>
                      </a:cxn>
                      <a:cxn ang="0">
                        <a:pos x="130" y="144"/>
                      </a:cxn>
                      <a:cxn ang="0">
                        <a:pos x="156" y="172"/>
                      </a:cxn>
                      <a:cxn ang="0">
                        <a:pos x="176" y="194"/>
                      </a:cxn>
                      <a:cxn ang="0">
                        <a:pos x="182" y="200"/>
                      </a:cxn>
                      <a:cxn ang="0">
                        <a:pos x="180" y="192"/>
                      </a:cxn>
                      <a:cxn ang="0">
                        <a:pos x="175" y="163"/>
                      </a:cxn>
                      <a:cxn ang="0">
                        <a:pos x="168" y="129"/>
                      </a:cxn>
                      <a:cxn ang="0">
                        <a:pos x="203" y="74"/>
                      </a:cxn>
                    </a:cxnLst>
                    <a:rect l="0" t="0" r="r" b="b"/>
                    <a:pathLst>
                      <a:path w="203" h="200">
                        <a:moveTo>
                          <a:pt x="203" y="74"/>
                        </a:moveTo>
                        <a:cubicBezTo>
                          <a:pt x="203" y="53"/>
                          <a:pt x="191" y="34"/>
                          <a:pt x="170" y="20"/>
                        </a:cubicBezTo>
                        <a:cubicBezTo>
                          <a:pt x="151" y="7"/>
                          <a:pt x="125" y="0"/>
                          <a:pt x="98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5" y="3"/>
                          <a:pt x="95" y="3"/>
                          <a:pt x="95" y="3"/>
                        </a:cubicBezTo>
                        <a:cubicBezTo>
                          <a:pt x="96" y="5"/>
                          <a:pt x="96" y="8"/>
                          <a:pt x="96" y="11"/>
                        </a:cubicBezTo>
                        <a:cubicBezTo>
                          <a:pt x="96" y="13"/>
                          <a:pt x="96" y="13"/>
                          <a:pt x="96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149" y="14"/>
                          <a:pt x="190" y="41"/>
                          <a:pt x="190" y="74"/>
                        </a:cubicBezTo>
                        <a:cubicBezTo>
                          <a:pt x="190" y="92"/>
                          <a:pt x="177" y="110"/>
                          <a:pt x="155" y="121"/>
                        </a:cubicBezTo>
                        <a:cubicBezTo>
                          <a:pt x="153" y="122"/>
                          <a:pt x="153" y="122"/>
                          <a:pt x="153" y="122"/>
                        </a:cubicBezTo>
                        <a:cubicBezTo>
                          <a:pt x="153" y="124"/>
                          <a:pt x="153" y="124"/>
                          <a:pt x="153" y="124"/>
                        </a:cubicBezTo>
                        <a:cubicBezTo>
                          <a:pt x="160" y="157"/>
                          <a:pt x="160" y="157"/>
                          <a:pt x="160" y="157"/>
                        </a:cubicBezTo>
                        <a:cubicBezTo>
                          <a:pt x="136" y="130"/>
                          <a:pt x="136" y="130"/>
                          <a:pt x="136" y="130"/>
                        </a:cubicBezTo>
                        <a:cubicBezTo>
                          <a:pt x="134" y="129"/>
                          <a:pt x="134" y="129"/>
                          <a:pt x="134" y="129"/>
                        </a:cubicBezTo>
                        <a:cubicBezTo>
                          <a:pt x="133" y="130"/>
                          <a:pt x="133" y="130"/>
                          <a:pt x="133" y="130"/>
                        </a:cubicBezTo>
                        <a:cubicBezTo>
                          <a:pt x="122" y="133"/>
                          <a:pt x="109" y="134"/>
                          <a:pt x="97" y="134"/>
                        </a:cubicBezTo>
                        <a:cubicBezTo>
                          <a:pt x="62" y="134"/>
                          <a:pt x="31" y="122"/>
                          <a:pt x="15" y="102"/>
                        </a:cubicBezTo>
                        <a:cubicBezTo>
                          <a:pt x="14" y="100"/>
                          <a:pt x="14" y="100"/>
                          <a:pt x="14" y="100"/>
                        </a:cubicBezTo>
                        <a:cubicBezTo>
                          <a:pt x="12" y="101"/>
                          <a:pt x="12" y="101"/>
                          <a:pt x="12" y="101"/>
                        </a:cubicBezTo>
                        <a:cubicBezTo>
                          <a:pt x="10" y="102"/>
                          <a:pt x="7" y="102"/>
                          <a:pt x="4" y="103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2" y="107"/>
                          <a:pt x="2" y="107"/>
                          <a:pt x="2" y="107"/>
                        </a:cubicBezTo>
                        <a:cubicBezTo>
                          <a:pt x="8" y="115"/>
                          <a:pt x="15" y="121"/>
                          <a:pt x="24" y="127"/>
                        </a:cubicBezTo>
                        <a:cubicBezTo>
                          <a:pt x="44" y="141"/>
                          <a:pt x="70" y="148"/>
                          <a:pt x="97" y="148"/>
                        </a:cubicBezTo>
                        <a:cubicBezTo>
                          <a:pt x="108" y="148"/>
                          <a:pt x="119" y="147"/>
                          <a:pt x="130" y="144"/>
                        </a:cubicBezTo>
                        <a:cubicBezTo>
                          <a:pt x="156" y="172"/>
                          <a:pt x="156" y="172"/>
                          <a:pt x="156" y="172"/>
                        </a:cubicBezTo>
                        <a:cubicBezTo>
                          <a:pt x="176" y="194"/>
                          <a:pt x="176" y="194"/>
                          <a:pt x="176" y="194"/>
                        </a:cubicBezTo>
                        <a:cubicBezTo>
                          <a:pt x="182" y="200"/>
                          <a:pt x="182" y="200"/>
                          <a:pt x="182" y="200"/>
                        </a:cubicBezTo>
                        <a:cubicBezTo>
                          <a:pt x="180" y="192"/>
                          <a:pt x="180" y="192"/>
                          <a:pt x="180" y="192"/>
                        </a:cubicBezTo>
                        <a:cubicBezTo>
                          <a:pt x="175" y="163"/>
                          <a:pt x="175" y="163"/>
                          <a:pt x="175" y="163"/>
                        </a:cubicBezTo>
                        <a:cubicBezTo>
                          <a:pt x="168" y="129"/>
                          <a:pt x="168" y="129"/>
                          <a:pt x="168" y="129"/>
                        </a:cubicBezTo>
                        <a:cubicBezTo>
                          <a:pt x="190" y="115"/>
                          <a:pt x="203" y="95"/>
                          <a:pt x="203" y="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555606"/>
                    <a:endParaRPr lang="en-US" sz="1400" spc="-92">
                      <a:solidFill>
                        <a:srgbClr val="FFFFFF">
                          <a:lumMod val="50000"/>
                        </a:srgbClr>
                      </a:solidFill>
                      <a:latin typeface="Segoe UI Light" pitchFamily="34" charset="0"/>
                    </a:endParaRPr>
                  </a:p>
                </p:txBody>
              </p:sp>
            </p:grpSp>
          </p:grpSp>
          <p:grpSp>
            <p:nvGrpSpPr>
              <p:cNvPr id="13" name="Group 14"/>
              <p:cNvGrpSpPr/>
              <p:nvPr/>
            </p:nvGrpSpPr>
            <p:grpSpPr>
              <a:xfrm>
                <a:off x="3449132" y="3247070"/>
                <a:ext cx="1371600" cy="1371600"/>
                <a:chOff x="3179960" y="2708750"/>
                <a:chExt cx="1371600" cy="137160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179960" y="2708750"/>
                  <a:ext cx="1371600" cy="1371600"/>
                </a:xfrm>
                <a:prstGeom prst="rect">
                  <a:avLst/>
                </a:prstGeom>
                <a:solidFill>
                  <a:srgbClr val="27ACE2"/>
                </a:solidFill>
                <a:ln>
                  <a:solidFill>
                    <a:srgbClr val="27ACE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fr-FR" dirty="0"/>
                </a:p>
              </p:txBody>
            </p:sp>
            <p:pic>
              <p:nvPicPr>
                <p:cNvPr id="26" name="Image 7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5120" b="52707"/>
                <a:stretch/>
              </p:blipFill>
              <p:spPr>
                <a:xfrm>
                  <a:off x="3550777" y="3066988"/>
                  <a:ext cx="645029" cy="71520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7"/>
              <p:cNvGrpSpPr/>
              <p:nvPr/>
            </p:nvGrpSpPr>
            <p:grpSpPr>
              <a:xfrm>
                <a:off x="6211298" y="3247430"/>
                <a:ext cx="1371600" cy="1371600"/>
                <a:chOff x="2214731" y="1909288"/>
                <a:chExt cx="1371600" cy="13716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214731" y="1909288"/>
                  <a:ext cx="1371600" cy="13716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24" name="Picture 19"/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25000"/>
                </a:blip>
                <a:srcRect l="19010" r="19567" b="35903"/>
                <a:stretch/>
              </p:blipFill>
              <p:spPr>
                <a:xfrm>
                  <a:off x="2443526" y="2133499"/>
                  <a:ext cx="926123" cy="923178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23"/>
              <p:cNvGrpSpPr/>
              <p:nvPr/>
            </p:nvGrpSpPr>
            <p:grpSpPr>
              <a:xfrm>
                <a:off x="8975735" y="3249351"/>
                <a:ext cx="1371600" cy="1371600"/>
                <a:chOff x="3924831" y="5049973"/>
                <a:chExt cx="1371600" cy="13716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3924831" y="5049973"/>
                  <a:ext cx="1371600" cy="1371600"/>
                </a:xfrm>
                <a:prstGeom prst="rect">
                  <a:avLst/>
                </a:prstGeom>
                <a:solidFill>
                  <a:srgbClr val="094AB2"/>
                </a:solidFill>
                <a:ln>
                  <a:solidFill>
                    <a:srgbClr val="094A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2" name="Picture Placeholder 5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8" t="42011" r="66905" b="40840"/>
                <a:stretch/>
              </p:blipFill>
              <p:spPr>
                <a:xfrm>
                  <a:off x="4159487" y="5454607"/>
                  <a:ext cx="914400" cy="562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" name="Group 26"/>
              <p:cNvGrpSpPr/>
              <p:nvPr/>
            </p:nvGrpSpPr>
            <p:grpSpPr>
              <a:xfrm>
                <a:off x="7593885" y="3247070"/>
                <a:ext cx="1371600" cy="1371600"/>
                <a:chOff x="3173904" y="3508389"/>
                <a:chExt cx="1371600" cy="13716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73904" y="3508389"/>
                  <a:ext cx="1371600" cy="1371600"/>
                </a:xfrm>
                <a:prstGeom prst="rect">
                  <a:avLst/>
                </a:prstGeom>
                <a:solidFill>
                  <a:srgbClr val="009BC9"/>
                </a:solidFill>
                <a:ln>
                  <a:solidFill>
                    <a:srgbClr val="009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 28"/>
                <p:cNvGrpSpPr/>
                <p:nvPr/>
              </p:nvGrpSpPr>
              <p:grpSpPr>
                <a:xfrm>
                  <a:off x="3408560" y="3736989"/>
                  <a:ext cx="914400" cy="914400"/>
                  <a:chOff x="1539511" y="4588330"/>
                  <a:chExt cx="2377808" cy="2377808"/>
                </a:xfrm>
                <a:effectLst/>
              </p:grpSpPr>
              <p:sp>
                <p:nvSpPr>
                  <p:cNvPr id="19" name="Oval 29"/>
                  <p:cNvSpPr/>
                  <p:nvPr/>
                </p:nvSpPr>
                <p:spPr bwMode="auto">
                  <a:xfrm>
                    <a:off x="1539511" y="4588330"/>
                    <a:ext cx="2377808" cy="23778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pic>
                <p:nvPicPr>
                  <p:cNvPr id="20" name="Picture 3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3963" y="5182782"/>
                    <a:ext cx="1188904" cy="118890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</p:grpSp>
      <p:sp>
        <p:nvSpPr>
          <p:cNvPr id="36" name="Rectangle 35"/>
          <p:cNvSpPr/>
          <p:nvPr/>
        </p:nvSpPr>
        <p:spPr>
          <a:xfrm>
            <a:off x="2901807" y="258749"/>
            <a:ext cx="63829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a typeface="+mj-ea"/>
                <a:cs typeface="+mj-cs"/>
              </a:rPr>
              <a:t>December 5</a:t>
            </a:r>
            <a:r>
              <a:rPr lang="en-US" sz="4000" baseline="30000" dirty="0">
                <a:ea typeface="+mj-ea"/>
                <a:cs typeface="+mj-cs"/>
              </a:rPr>
              <a:t>th</a:t>
            </a:r>
            <a:r>
              <a:rPr lang="en-US" sz="4000" dirty="0">
                <a:ea typeface="+mj-ea"/>
                <a:cs typeface="+mj-cs"/>
              </a:rPr>
              <a:t>, 2016</a:t>
            </a:r>
            <a:endParaRPr lang="en-US" sz="4000" dirty="0"/>
          </a:p>
          <a:p>
            <a:pPr algn="ctr"/>
            <a:r>
              <a:rPr lang="en-US" sz="4000" dirty="0"/>
              <a:t>aOS Day Brussels </a:t>
            </a:r>
            <a:endParaRPr lang="en-US" sz="11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736" y="505275"/>
            <a:ext cx="2868261" cy="954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395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Windows Containers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Florent Appointaire</a:t>
            </a:r>
          </a:p>
          <a:p>
            <a:r>
              <a:rPr lang="en-US" dirty="0"/>
              <a:t>       @</a:t>
            </a:r>
            <a:r>
              <a:rPr lang="en-US" dirty="0" err="1"/>
              <a:t>florent_app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Speaker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MVP Cloud and Datacenter Management</a:t>
            </a:r>
          </a:p>
          <a:p>
            <a:r>
              <a:rPr lang="fr-FR" dirty="0"/>
              <a:t>Senior Consultant @ </a:t>
            </a:r>
            <a:r>
              <a:rPr lang="fr-FR" dirty="0" err="1"/>
              <a:t>DevoTeam</a:t>
            </a:r>
            <a:endParaRPr lang="fr-FR" dirty="0"/>
          </a:p>
          <a:p>
            <a:r>
              <a:rPr lang="fr-FR" dirty="0" err="1"/>
              <a:t>Member</a:t>
            </a:r>
            <a:r>
              <a:rPr lang="fr-FR" dirty="0"/>
              <a:t> of the SCUG BE and CMD </a:t>
            </a:r>
            <a:r>
              <a:rPr lang="fr-FR" dirty="0" err="1"/>
              <a:t>communities</a:t>
            </a:r>
            <a:endParaRPr lang="fr-FR" dirty="0"/>
          </a:p>
          <a:p>
            <a:r>
              <a:rPr lang="en-CA" dirty="0"/>
              <a:t>Twitter: @</a:t>
            </a:r>
            <a:r>
              <a:rPr lang="en-CA" dirty="0" err="1"/>
              <a:t>florent_app</a:t>
            </a:r>
            <a:endParaRPr lang="en-CA" dirty="0"/>
          </a:p>
          <a:p>
            <a:r>
              <a:rPr lang="en-CA" dirty="0" err="1"/>
              <a:t>Github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https://github.com/Flodu31</a:t>
            </a:r>
            <a:r>
              <a:rPr lang="en-CA" dirty="0"/>
              <a:t> </a:t>
            </a:r>
          </a:p>
          <a:p>
            <a:r>
              <a:rPr lang="en-CA" dirty="0"/>
              <a:t>Blog FR: </a:t>
            </a:r>
            <a:r>
              <a:rPr lang="en-CA" dirty="0">
                <a:hlinkClick r:id="rId3"/>
              </a:rPr>
              <a:t>http://microsofttouch.fr/default/b/florent/</a:t>
            </a:r>
            <a:endParaRPr lang="en-CA" dirty="0"/>
          </a:p>
          <a:p>
            <a:r>
              <a:rPr lang="fr-FR" dirty="0"/>
              <a:t>Blog EN: </a:t>
            </a:r>
            <a:r>
              <a:rPr lang="fr-FR" dirty="0">
                <a:hlinkClick r:id="rId4"/>
              </a:rPr>
              <a:t>http://scug.be/florent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84" y="4001294"/>
            <a:ext cx="1889822" cy="18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Windows Containers</a:t>
            </a:r>
          </a:p>
          <a:p>
            <a:pPr lvl="1"/>
            <a:r>
              <a:rPr lang="fr-BE" dirty="0" err="1"/>
              <a:t>What’s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?</a:t>
            </a:r>
          </a:p>
          <a:p>
            <a:pPr lvl="1"/>
            <a:r>
              <a:rPr lang="fr-BE" dirty="0"/>
              <a:t>Hyper-V Containers</a:t>
            </a:r>
          </a:p>
          <a:p>
            <a:pPr lvl="1"/>
            <a:r>
              <a:rPr lang="fr-BE" dirty="0"/>
              <a:t>Windows Server Containers</a:t>
            </a:r>
          </a:p>
          <a:p>
            <a:r>
              <a:rPr lang="fr-BE" dirty="0"/>
              <a:t>How to use </a:t>
            </a:r>
            <a:r>
              <a:rPr lang="fr-BE" dirty="0" err="1"/>
              <a:t>it</a:t>
            </a:r>
            <a:r>
              <a:rPr lang="fr-BE" dirty="0"/>
              <a:t>?</a:t>
            </a:r>
          </a:p>
          <a:p>
            <a:r>
              <a:rPr lang="fr-BE" dirty="0" err="1"/>
              <a:t>Demonstration</a:t>
            </a:r>
            <a:endParaRPr lang="fr-BE" dirty="0"/>
          </a:p>
          <a:p>
            <a:r>
              <a:rPr lang="fr-BE" dirty="0"/>
              <a:t>Questions/</a:t>
            </a:r>
            <a:r>
              <a:rPr lang="fr-BE" dirty="0" err="1"/>
              <a:t>Answers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7453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Containers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Florent Appointaire</a:t>
            </a:r>
          </a:p>
          <a:p>
            <a:r>
              <a:rPr lang="en-US" dirty="0"/>
              <a:t>       @</a:t>
            </a:r>
            <a:r>
              <a:rPr lang="en-US" dirty="0" err="1"/>
              <a:t>florent_app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97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Like</a:t>
            </a:r>
            <a:r>
              <a:rPr lang="fr-FR" dirty="0"/>
              <a:t> Linux Containers but for Windows</a:t>
            </a:r>
          </a:p>
          <a:p>
            <a:pPr lvl="1"/>
            <a:r>
              <a:rPr lang="fr-FR" dirty="0" err="1"/>
              <a:t>Only</a:t>
            </a:r>
            <a:r>
              <a:rPr lang="fr-FR" dirty="0"/>
              <a:t> Windows Containers are running on a Windows Computer and vice-versa</a:t>
            </a:r>
          </a:p>
          <a:p>
            <a:r>
              <a:rPr lang="fr-FR" dirty="0"/>
              <a:t>Windows Server Containers / Hyper-V Containers</a:t>
            </a:r>
          </a:p>
          <a:p>
            <a:pPr lvl="1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isolation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69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Windows Server Containers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Windows Server containers</a:t>
            </a:r>
            <a:r>
              <a:rPr lang="en-US" dirty="0"/>
              <a:t> – multiple container instances can run concurrently on a host, with isolation provided through namespace, resource control, and process isolation technologies. Windows Server containers share the same kernel with the host, as well as each other.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https://msdn.microsoft.com/en-us/virtualization/windowscontainers/management/hyperv_container?f=255&amp;MSPPError=-2147217396</a:t>
            </a:r>
            <a:r>
              <a:rPr lang="en-US" sz="1050" dirty="0"/>
              <a:t> </a:t>
            </a:r>
            <a:endParaRPr lang="fr-BE" sz="1050" dirty="0"/>
          </a:p>
        </p:txBody>
      </p:sp>
    </p:spTree>
    <p:extLst>
      <p:ext uri="{BB962C8B-B14F-4D97-AF65-F5344CB8AC3E}">
        <p14:creationId xmlns:p14="http://schemas.microsoft.com/office/powerpoint/2010/main" val="51814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332091" y="5726719"/>
            <a:ext cx="9843653" cy="4666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32090" y="1434975"/>
            <a:ext cx="3951111" cy="409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 User Mode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414124" y="2744221"/>
            <a:ext cx="1788997" cy="26555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Containers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563529" y="4466398"/>
            <a:ext cx="1495204" cy="821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63529" y="3533067"/>
            <a:ext cx="1495203" cy="821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52525" y="3177357"/>
            <a:ext cx="2838679" cy="2280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511338" y="4073781"/>
            <a:ext cx="1150101" cy="82172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accent3"/>
                </a:solidFill>
              </a:rPr>
              <a:t>System Processes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6861" y="4073781"/>
            <a:ext cx="1144963" cy="82172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accent3"/>
                </a:solidFill>
              </a:rPr>
              <a:t>Application Processes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66316" y="1923464"/>
            <a:ext cx="1788997" cy="34857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613213" y="2651235"/>
            <a:ext cx="1495203" cy="527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13213" y="3382298"/>
            <a:ext cx="1495203" cy="4939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613212" y="4108982"/>
            <a:ext cx="1495203" cy="506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611437" y="4848311"/>
            <a:ext cx="1495203" cy="5060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Etc</a:t>
            </a: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406814" y="5200340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352886" y="5200339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7298957" y="5204169"/>
            <a:ext cx="853959" cy="387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Storage</a:t>
            </a:r>
          </a:p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37062" y="3177355"/>
            <a:ext cx="2838679" cy="2421492"/>
            <a:chOff x="8504237" y="3493293"/>
            <a:chExt cx="2895600" cy="247004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chemeClr val="accent3"/>
                  </a:solidFill>
                </a:rPr>
                <a:t>System Processes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chemeClr val="accent3"/>
                  </a:solidFill>
                </a:rPr>
                <a:t>Application Processes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89643" rIns="89643" bIns="896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5710824"/>
      </p:ext>
    </p:extLst>
  </p:cSld>
  <p:clrMapOvr>
    <a:masterClrMapping/>
  </p:clrMapOvr>
</p:sld>
</file>

<file path=ppt/theme/theme1.xml><?xml version="1.0" encoding="utf-8"?>
<a:theme xmlns:a="http://schemas.openxmlformats.org/drawingml/2006/main" name="1 - Titres principau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 - Parties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3 - Parties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 - Titres principau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2 - Corps de la pré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454</Words>
  <Application>Microsoft Office PowerPoint</Application>
  <PresentationFormat>Widescreen</PresentationFormat>
  <Paragraphs>152</Paragraphs>
  <Slides>24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Segoe</vt:lpstr>
      <vt:lpstr>Segoe UI</vt:lpstr>
      <vt:lpstr>Segoe UI Light</vt:lpstr>
      <vt:lpstr>1 - Titres principaux</vt:lpstr>
      <vt:lpstr>3 - Parties 2</vt:lpstr>
      <vt:lpstr>1_3 - Parties 2</vt:lpstr>
      <vt:lpstr>1_1 - Titres principaux</vt:lpstr>
      <vt:lpstr>1_2 - Corps de la présentation</vt:lpstr>
      <vt:lpstr>PowerPoint Presentation</vt:lpstr>
      <vt:lpstr>PowerPoint Presentation</vt:lpstr>
      <vt:lpstr>Start with Windows Containers</vt:lpstr>
      <vt:lpstr>Speaker presentation</vt:lpstr>
      <vt:lpstr>Agenda</vt:lpstr>
      <vt:lpstr>Windows Containers</vt:lpstr>
      <vt:lpstr>What’s it?</vt:lpstr>
      <vt:lpstr>Windows Server Containers</vt:lpstr>
      <vt:lpstr>Windows Server Containers</vt:lpstr>
      <vt:lpstr>Hyper-V Containers</vt:lpstr>
      <vt:lpstr>Hyper-V Containers</vt:lpstr>
      <vt:lpstr>How to use it?</vt:lpstr>
      <vt:lpstr>Installation on Windows Server 2016</vt:lpstr>
      <vt:lpstr>Installation sur Windows Server 2016</vt:lpstr>
      <vt:lpstr>Installation of Docker on Windows Server 2016</vt:lpstr>
      <vt:lpstr>Docker Images</vt:lpstr>
      <vt:lpstr>First container</vt:lpstr>
      <vt:lpstr>Create a container based on your personal website</vt:lpstr>
      <vt:lpstr>Hyper-V Container</vt:lpstr>
      <vt:lpstr>Demonstration</vt:lpstr>
      <vt:lpstr>Questions/Answers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Guimonet</dc:creator>
  <cp:lastModifiedBy>Florent APPOINTAIRE</cp:lastModifiedBy>
  <cp:revision>163</cp:revision>
  <dcterms:created xsi:type="dcterms:W3CDTF">2016-01-17T08:31:32Z</dcterms:created>
  <dcterms:modified xsi:type="dcterms:W3CDTF">2016-12-05T11:38:30Z</dcterms:modified>
</cp:coreProperties>
</file>